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340" r:id="rId2"/>
    <p:sldId id="342" r:id="rId3"/>
    <p:sldId id="318" r:id="rId4"/>
    <p:sldId id="319" r:id="rId5"/>
    <p:sldId id="321" r:id="rId6"/>
    <p:sldId id="326" r:id="rId7"/>
    <p:sldId id="325" r:id="rId8"/>
    <p:sldId id="323" r:id="rId9"/>
    <p:sldId id="324" r:id="rId10"/>
    <p:sldId id="260" r:id="rId11"/>
    <p:sldId id="273" r:id="rId12"/>
    <p:sldId id="335" r:id="rId13"/>
    <p:sldId id="263" r:id="rId14"/>
    <p:sldId id="327" r:id="rId15"/>
    <p:sldId id="308" r:id="rId16"/>
    <p:sldId id="295" r:id="rId17"/>
    <p:sldId id="339" r:id="rId18"/>
    <p:sldId id="302" r:id="rId19"/>
    <p:sldId id="303" r:id="rId20"/>
    <p:sldId id="332" r:id="rId21"/>
    <p:sldId id="333" r:id="rId22"/>
    <p:sldId id="334" r:id="rId23"/>
    <p:sldId id="288" r:id="rId24"/>
    <p:sldId id="317" r:id="rId25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895"/>
    <a:srgbClr val="ABAE26"/>
    <a:srgbClr val="AE4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11736-BC01-4A64-A186-EE6660AD65B9}" type="datetimeFigureOut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4A83E-E26D-474E-9D27-2C67E1C45627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4A83F-0D25-40BD-A556-EA85E16A9EAA}" type="datetimeFigureOut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D7D4B-C86D-4822-AF76-42A8514C6350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3277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E93C2-D806-4D95-905F-8732E0A184B0}" type="slidenum">
              <a:rPr lang="pt-PT" altLang="pt-P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PT" altLang="pt-PT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1" dirty="0">
                <a:latin typeface="Bahnschrift SemiCondensed" pitchFamily="34" charset="0"/>
              </a:rPr>
              <a:t>PROFESSORES</a:t>
            </a:r>
            <a:r>
              <a:rPr lang="pt-PT" sz="1200" dirty="0">
                <a:latin typeface="Bahnschrift SemiCondensed" pitchFamily="34" charset="0"/>
              </a:rPr>
              <a:t>: </a:t>
            </a:r>
            <a:r>
              <a:rPr lang="pt-PT" sz="1200" b="1" dirty="0">
                <a:latin typeface="Bahnschrift SemiCondensed" pitchFamily="34" charset="0"/>
              </a:rPr>
              <a:t>16 professores </a:t>
            </a:r>
            <a:r>
              <a:rPr lang="pt-PT" sz="1200" dirty="0">
                <a:latin typeface="Bahnschrift SemiCondensed" pitchFamily="34" charset="0"/>
              </a:rPr>
              <a:t>do Agrupamento de Escolas de Silves participaram nas sessões presenciais e 13 destes concluíram o programa E-STEAM na plataforma ATHENA, tendo aplicado aos seus alunos algumas atividades.</a:t>
            </a:r>
          </a:p>
          <a:p>
            <a:endParaRPr lang="pt-PT" sz="1200" dirty="0">
              <a:latin typeface="Bahnschrift SemiCondensed" pitchFamily="34" charset="0"/>
            </a:endParaRPr>
          </a:p>
          <a:p>
            <a:r>
              <a:rPr lang="pt-PT" sz="1200" b="1" dirty="0">
                <a:latin typeface="Bahnschrift SemiCondensed" pitchFamily="34" charset="0"/>
              </a:rPr>
              <a:t>ALUNOS</a:t>
            </a:r>
            <a:r>
              <a:rPr lang="pt-PT" sz="1200" dirty="0">
                <a:latin typeface="Bahnschrift SemiCondensed" pitchFamily="34" charset="0"/>
              </a:rPr>
              <a:t>: o programa foi aplicado a </a:t>
            </a:r>
            <a:r>
              <a:rPr lang="pt-PT" sz="1200" b="1" dirty="0">
                <a:latin typeface="Bahnschrift SemiCondensed" pitchFamily="34" charset="0"/>
              </a:rPr>
              <a:t>291 alunos de 15 turmas do 3.º ciclo</a:t>
            </a:r>
            <a:r>
              <a:rPr lang="pt-PT" sz="1200" dirty="0">
                <a:latin typeface="Bahnschrift SemiCondensed" pitchFamily="34" charset="0"/>
              </a:rPr>
              <a:t>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D7D4B-C86D-4822-AF76-42A8514C6350}" type="slidenum">
              <a:rPr lang="pt-PT" smtClean="0"/>
              <a:pPr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65879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28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D67D9-B62D-4BA5-B596-F67B6033E148}" type="slidenum">
              <a:rPr lang="pt-PT" altLang="pt-P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 altLang="pt-PT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3482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0524C-CACC-43B7-B64F-D014550DB4B7}" type="slidenum">
              <a:rPr lang="pt-PT" altLang="pt-P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 altLang="pt-PT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28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D67D9-B62D-4BA5-B596-F67B6033E148}" type="slidenum">
              <a:rPr lang="pt-PT" altLang="pt-P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 altLang="pt-PT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28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D67D9-B62D-4BA5-B596-F67B6033E148}" type="slidenum">
              <a:rPr lang="pt-PT" altLang="pt-P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PT" altLang="pt-PT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35844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A278B0-08C3-44AD-8507-5E9742470D57}" type="slidenum">
              <a:rPr lang="pt-PT" altLang="pt-P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PT" altLang="pt-PT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368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1E79C-9B3C-42DB-AD8E-E0A946AE55F3}" type="slidenum">
              <a:rPr lang="pt-PT" altLang="pt-P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PT" altLang="pt-PT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/>
              <a:t>Portugal aparece no topo da lista com a maior percentagem de mulheres formadas nas áreas de ciências, matemáticas e tecnologias do grupo (57%)</a:t>
            </a:r>
            <a:r>
              <a:rPr lang="pt-PT" sz="1200" dirty="0"/>
              <a:t>, muito à frente da média da OCDE (39%) e mesmo da vizinha Espanha (35%).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D7D4B-C86D-4822-AF76-42A8514C6350}" type="slidenum">
              <a:rPr lang="pt-PT" smtClean="0"/>
              <a:pPr/>
              <a:t>11</a:t>
            </a:fld>
            <a:endParaRPr lang="pt-P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PT" sz="1200" b="1" dirty="0">
                <a:latin typeface="Bahnschrift SemiCondensed" pitchFamily="34" charset="0"/>
              </a:rPr>
              <a:t>Mentoras com carreiras ESTEAM de destaque </a:t>
            </a:r>
            <a:r>
              <a:rPr lang="pt-PT" sz="1200" dirty="0">
                <a:latin typeface="Bahnschrift SemiCondensed" pitchFamily="34" charset="0"/>
              </a:rPr>
              <a:t>, em instituições como:</a:t>
            </a:r>
          </a:p>
          <a:p>
            <a:pPr>
              <a:buNone/>
            </a:pPr>
            <a:r>
              <a:rPr lang="pt-PT" sz="1200" dirty="0">
                <a:latin typeface="Bahnschrift SemiCondensed" pitchFamily="34" charset="0"/>
              </a:rPr>
              <a:t>	- Câmara Municipal de Silves; </a:t>
            </a:r>
          </a:p>
          <a:p>
            <a:pPr>
              <a:buNone/>
            </a:pPr>
            <a:r>
              <a:rPr lang="pt-PT" sz="1200" dirty="0">
                <a:latin typeface="Bahnschrift SemiCondensed" pitchFamily="34" charset="0"/>
              </a:rPr>
              <a:t>	- Instituto Piaget de Silves; </a:t>
            </a:r>
          </a:p>
          <a:p>
            <a:pPr>
              <a:buNone/>
            </a:pPr>
            <a:r>
              <a:rPr lang="pt-PT" sz="1200" dirty="0">
                <a:latin typeface="Bahnschrift SemiCondensed" pitchFamily="34" charset="0"/>
              </a:rPr>
              <a:t>	- CATIM – Centro de Apoio Tecnológico à Indústria Metalomecânica;</a:t>
            </a:r>
          </a:p>
          <a:p>
            <a:pPr>
              <a:buNone/>
            </a:pPr>
            <a:r>
              <a:rPr lang="pt-PT" sz="1200" dirty="0">
                <a:latin typeface="Bahnschrift SemiCondensed" pitchFamily="34" charset="0"/>
              </a:rPr>
              <a:t>	- Instituto Superior de Agronomia – Lisboa;</a:t>
            </a:r>
          </a:p>
          <a:p>
            <a:pPr>
              <a:buNone/>
            </a:pPr>
            <a:r>
              <a:rPr lang="pt-PT" sz="1200" dirty="0">
                <a:latin typeface="Bahnschrift SemiCondensed" pitchFamily="34" charset="0"/>
              </a:rPr>
              <a:t>	- </a:t>
            </a:r>
            <a:r>
              <a:rPr lang="pt-PT" sz="1200" dirty="0" err="1">
                <a:latin typeface="Bahnschrift SemiCondensed" pitchFamily="34" charset="0"/>
              </a:rPr>
              <a:t>Contentserv</a:t>
            </a:r>
            <a:r>
              <a:rPr lang="pt-PT" sz="1200" dirty="0">
                <a:latin typeface="Bahnschrift SemiCondensed" pitchFamily="34" charset="0"/>
              </a:rPr>
              <a:t> |  </a:t>
            </a:r>
            <a:r>
              <a:rPr lang="pt-PT" sz="1200" dirty="0" err="1">
                <a:latin typeface="Bahnschrift SemiCondensed" pitchFamily="34" charset="0"/>
              </a:rPr>
              <a:t>Geek</a:t>
            </a:r>
            <a:r>
              <a:rPr lang="pt-PT" sz="1200" dirty="0">
                <a:latin typeface="Bahnschrift SemiCondensed" pitchFamily="34" charset="0"/>
              </a:rPr>
              <a:t> </a:t>
            </a:r>
            <a:r>
              <a:rPr lang="pt-PT" sz="1200" dirty="0" err="1">
                <a:latin typeface="Bahnschrift SemiCondensed" pitchFamily="34" charset="0"/>
              </a:rPr>
              <a:t>Girls</a:t>
            </a:r>
            <a:r>
              <a:rPr lang="pt-PT" sz="1200" dirty="0">
                <a:latin typeface="Bahnschrift SemiCondensed" pitchFamily="34" charset="0"/>
              </a:rPr>
              <a:t> Portugal;</a:t>
            </a:r>
          </a:p>
          <a:p>
            <a:pPr>
              <a:buNone/>
            </a:pPr>
            <a:r>
              <a:rPr lang="pt-PT" sz="1200" dirty="0">
                <a:latin typeface="Bahnschrift SemiCondensed" pitchFamily="34" charset="0"/>
              </a:rPr>
              <a:t>	- Alexandra dos Santos Designer;</a:t>
            </a:r>
          </a:p>
          <a:p>
            <a:pPr>
              <a:buNone/>
            </a:pPr>
            <a:r>
              <a:rPr lang="pt-PT" sz="1200" dirty="0">
                <a:latin typeface="Bahnschrift SemiCondensed" pitchFamily="34" charset="0"/>
              </a:rPr>
              <a:t> 	- Câmara Municipal de Lagoa;</a:t>
            </a:r>
          </a:p>
          <a:p>
            <a:pPr>
              <a:buNone/>
            </a:pPr>
            <a:r>
              <a:rPr lang="pt-PT" sz="1200" dirty="0">
                <a:latin typeface="Bahnschrift SemiCondensed" pitchFamily="34" charset="0"/>
              </a:rPr>
              <a:t>	- MTL - Madeiras Tratadas, Lda.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D7D4B-C86D-4822-AF76-42A8514C6350}" type="slidenum">
              <a:rPr lang="pt-PT" smtClean="0"/>
              <a:pPr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138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49127-8695-4F27-A343-79FE54B1D468}" type="datetime1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Erasmus Project 2018-1-PT01-KA201-047422</a:t>
            </a:r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4F7B0B-73AD-4588-885C-0F7FC30BB0C6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F2C2-5FE1-4764-B815-2FB54D8FA1B5}" type="datetime1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Erasmus Project 2018-1-PT01-KA201-047422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B0B-73AD-4588-885C-0F7FC30BB0C6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F74F7B0B-73AD-4588-885C-0F7FC30BB0C6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45B7-3D2A-4BB6-8750-2EB51E2B47F6}" type="datetime1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Erasmus Project 2018-1-PT01-KA201-047422</a:t>
            </a: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52F0-0DA6-4350-9501-FC9E768F7468}" type="datetime1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Erasmus Project 2018-1-PT01-KA201-047422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F74F7B0B-73AD-4588-885C-0F7FC30BB0C6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Erasmus Project 2018-1-PT01-KA201-047422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D12F-82B4-46C2-A673-38DAD1A86445}" type="datetime1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4F7B0B-73AD-4588-885C-0F7FC30BB0C6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35C89EDD-18F6-4D7D-BB50-3E887160D384}" type="datetime1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Erasmus Project 2018-1-PT01-KA201-047422</a:t>
            </a: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B0B-73AD-4588-885C-0F7FC30BB0C6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Marcador de Posição de Conteúdo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Rectângulo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5C7B-EF1B-4163-8DF8-7BDBEAB992A1}" type="datetime1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r>
              <a:rPr lang="pt-PT" dirty="0"/>
              <a:t>Erasmus Project 2018-1-PT01-KA201-047422</a:t>
            </a:r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Marcador de Posição de Conteúdo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F74F7B0B-73AD-4588-885C-0F7FC30BB0C6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6BC2-2EE7-46EB-BFB1-6B9D22596E38}" type="datetime1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Erasmus Project 2018-1-PT01-KA201-047422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F74F7B0B-73AD-4588-885C-0F7FC30BB0C6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9B5E-8470-4112-BAC4-F18D81CFD246}" type="datetime1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Erasmus Project 2018-1-PT01-KA201-047422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4F7B0B-73AD-4588-885C-0F7FC30BB0C6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Rectângulo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Marcador de Posição de Conteúdo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4F7B0B-73AD-4588-885C-0F7FC30BB0C6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B27E-0124-432C-83CC-B13E7D8F548D}" type="datetime1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r>
              <a:rPr lang="pt-PT" dirty="0"/>
              <a:t>Erasmus Project 2018-1-PT01-KA201-047422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xão recta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ângulo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F74F7B0B-73AD-4588-885C-0F7FC30BB0C6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dirty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9799FC69-BCB9-4AF3-A720-4A6DF2B68E60}" type="datetime1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r>
              <a:rPr lang="pt-PT" dirty="0"/>
              <a:t>Erasmus Project 2018-1-PT01-KA201-047422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D3F24E-4D83-4C6A-BFC3-B65D47F24980}" type="datetime1">
              <a:rPr lang="pt-PT" smtClean="0"/>
              <a:pPr/>
              <a:t>13/09/2021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pt-PT" dirty="0"/>
              <a:t>Erasmus Project 2018-1-PT01-KA201-047422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4F7B0B-73AD-4588-885C-0F7FC30BB0C6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7.jpeg"/><Relationship Id="rId3" Type="http://schemas.openxmlformats.org/officeDocument/2006/relationships/hyperlink" Target="https://www.oecd-ilibrary.org/social-issues-migration-health/the-pursuit-of-gender-equality_9789264281318-en?utm_source=pbtw&amp;utm_medium=social&amp;utm_campaign=pbfb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qSKBRCVkPM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15.jpeg"/><Relationship Id="rId10" Type="http://schemas.openxmlformats.org/officeDocument/2006/relationships/image" Target="../media/image8.jpg"/><Relationship Id="rId4" Type="http://schemas.openxmlformats.org/officeDocument/2006/relationships/image" Target="../media/image27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e-steamerasmusproject.com/project%20outputs.html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18" Type="http://schemas.openxmlformats.org/officeDocument/2006/relationships/image" Target="../media/image8.jpg"/><Relationship Id="rId3" Type="http://schemas.openxmlformats.org/officeDocument/2006/relationships/hyperlink" Target="https://youtu.be/HdLUDl3oHHk" TargetMode="External"/><Relationship Id="rId21" Type="http://schemas.openxmlformats.org/officeDocument/2006/relationships/image" Target="../media/image17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hyperlink" Target="https://youtu.be/kvNAxX5TT88" TargetMode="External"/><Relationship Id="rId15" Type="http://schemas.openxmlformats.org/officeDocument/2006/relationships/image" Target="../media/image15.jpeg"/><Relationship Id="rId10" Type="http://schemas.openxmlformats.org/officeDocument/2006/relationships/hyperlink" Target="https://youtu.be/yGvr9rFr3qA" TargetMode="External"/><Relationship Id="rId19" Type="http://schemas.openxmlformats.org/officeDocument/2006/relationships/image" Target="../media/image6.jpeg"/><Relationship Id="rId4" Type="http://schemas.openxmlformats.org/officeDocument/2006/relationships/hyperlink" Target="https://youtu.be/1cVt757vuyk" TargetMode="External"/><Relationship Id="rId9" Type="http://schemas.openxmlformats.org/officeDocument/2006/relationships/image" Target="../media/image32.jpeg"/><Relationship Id="rId1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eg"/><Relationship Id="rId7" Type="http://schemas.openxmlformats.org/officeDocument/2006/relationships/hyperlink" Target="http://e-steamerasmusproject.com/project%20output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hena.entre.gr/en/login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s://youtu.be/MQISBKB8ClQ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37.jpeg"/><Relationship Id="rId9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9.png"/><Relationship Id="rId7" Type="http://schemas.openxmlformats.org/officeDocument/2006/relationships/image" Target="../media/image1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2.png"/><Relationship Id="rId7" Type="http://schemas.openxmlformats.org/officeDocument/2006/relationships/image" Target="../media/image8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://e-steamerasmusproject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youtube.com/watch?v=nrZ21nD9I-0" TargetMode="External"/><Relationship Id="rId7" Type="http://schemas.openxmlformats.org/officeDocument/2006/relationships/image" Target="../media/image8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image" Target="../media/image17.jpeg"/><Relationship Id="rId4" Type="http://schemas.openxmlformats.org/officeDocument/2006/relationships/image" Target="../media/image15.jpe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.jpg"/><Relationship Id="rId3" Type="http://schemas.openxmlformats.org/officeDocument/2006/relationships/hyperlink" Target="https://www.facebook.com/ESteamErasmusProject/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7.png"/><Relationship Id="rId2" Type="http://schemas.openxmlformats.org/officeDocument/2006/relationships/hyperlink" Target="http://e-steamerasmusproject.com/" TargetMode="Externa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irecao@aesilves.pt" TargetMode="External"/><Relationship Id="rId11" Type="http://schemas.openxmlformats.org/officeDocument/2006/relationships/image" Target="../media/image3.jpeg"/><Relationship Id="rId5" Type="http://schemas.openxmlformats.org/officeDocument/2006/relationships/hyperlink" Target="mailto:esteamerasmusproject@gmail.com" TargetMode="External"/><Relationship Id="rId15" Type="http://schemas.openxmlformats.org/officeDocument/2006/relationships/image" Target="../media/image16.jpeg"/><Relationship Id="rId10" Type="http://schemas.openxmlformats.org/officeDocument/2006/relationships/image" Target="../media/image49.jpeg"/><Relationship Id="rId4" Type="http://schemas.openxmlformats.org/officeDocument/2006/relationships/hyperlink" Target="https://www.youtube.com/channel/UCuZz0lRlO-k0cvemLsZbwMA" TargetMode="External"/><Relationship Id="rId9" Type="http://schemas.openxmlformats.org/officeDocument/2006/relationships/image" Target="../media/image48.png"/><Relationship Id="rId1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e-steamerasmusprojec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9.png"/><Relationship Id="rId5" Type="http://schemas.openxmlformats.org/officeDocument/2006/relationships/image" Target="../media/image8.jp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jpeg"/><Relationship Id="rId7" Type="http://schemas.openxmlformats.org/officeDocument/2006/relationships/image" Target="../media/image3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6.jpeg"/><Relationship Id="rId5" Type="http://schemas.openxmlformats.org/officeDocument/2006/relationships/image" Target="../media/image22.png"/><Relationship Id="rId10" Type="http://schemas.openxmlformats.org/officeDocument/2006/relationships/image" Target="../media/image6.jpeg"/><Relationship Id="rId4" Type="http://schemas.openxmlformats.org/officeDocument/2006/relationships/image" Target="../media/image21.png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3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16.jpeg"/><Relationship Id="rId5" Type="http://schemas.openxmlformats.org/officeDocument/2006/relationships/image" Target="../media/image22.png"/><Relationship Id="rId10" Type="http://schemas.openxmlformats.org/officeDocument/2006/relationships/image" Target="../media/image6.jpeg"/><Relationship Id="rId4" Type="http://schemas.openxmlformats.org/officeDocument/2006/relationships/image" Target="../media/image24.pn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10" Type="http://schemas.openxmlformats.org/officeDocument/2006/relationships/image" Target="../media/image17.jpeg"/><Relationship Id="rId4" Type="http://schemas.openxmlformats.org/officeDocument/2006/relationships/image" Target="../media/image26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985293FF-2E4E-482A-B0A1-00AF40DC2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528" y="3178696"/>
            <a:ext cx="8159864" cy="2338535"/>
          </a:xfrm>
        </p:spPr>
        <p:txBody>
          <a:bodyPr>
            <a:normAutofit/>
          </a:bodyPr>
          <a:lstStyle/>
          <a:p>
            <a:r>
              <a:rPr lang="pt-PT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Estarão os “estereótipos de género” nas áreas E-STEAM a condicionar as escolhas futuras dos/das alunos/alunas?</a:t>
            </a:r>
            <a:endParaRPr lang="pt-PT" sz="3200" dirty="0">
              <a:solidFill>
                <a:schemeClr val="tx1"/>
              </a:solidFill>
              <a:latin typeface="Bahnschrift SemiCondensed" pitchFamily="34" charset="0"/>
            </a:endParaRPr>
          </a:p>
          <a:p>
            <a:endParaRPr lang="pt-PT" sz="2000" dirty="0"/>
          </a:p>
          <a:p>
            <a:r>
              <a:rPr lang="pt-PT" sz="2000" b="1" dirty="0"/>
              <a:t>NUNO GARÇÃO</a:t>
            </a:r>
          </a:p>
          <a:p>
            <a:r>
              <a:rPr lang="pt-PT" sz="1400" dirty="0"/>
              <a:t>(Agrupamento de Escolas de Silves)</a:t>
            </a:r>
            <a:endParaRPr lang="pt-PT" sz="1400" b="1" dirty="0"/>
          </a:p>
          <a:p>
            <a:endParaRPr lang="pt-PT" sz="2000" b="1" dirty="0"/>
          </a:p>
          <a:p>
            <a:endParaRPr lang="pt-PT" sz="2000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8B858E2-209D-4E41-9148-2551DC87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7448" y="6410848"/>
            <a:ext cx="4775200" cy="365760"/>
          </a:xfrm>
        </p:spPr>
        <p:txBody>
          <a:bodyPr/>
          <a:lstStyle/>
          <a:p>
            <a:r>
              <a:rPr lang="pt-PT" dirty="0"/>
              <a:t>Erasmus+ Project 2018-1-PT01-KA201-047422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2DD51A3-470F-4832-BF50-BFAA5C66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404664"/>
            <a:ext cx="7272808" cy="1524000"/>
          </a:xfrm>
        </p:spPr>
        <p:txBody>
          <a:bodyPr>
            <a:normAutofit fontScale="90000"/>
          </a:bodyPr>
          <a:lstStyle/>
          <a:p>
            <a:pPr algn="l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Encontro Regional de Professores de Matemática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(ALG)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751161C-B9D8-467B-B285-0F6CC5F676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6127005"/>
            <a:ext cx="555341" cy="555341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293D100-2899-4A3C-AA6E-E561E0778FF2}"/>
              </a:ext>
            </a:extLst>
          </p:cNvPr>
          <p:cNvGrpSpPr/>
          <p:nvPr/>
        </p:nvGrpSpPr>
        <p:grpSpPr>
          <a:xfrm>
            <a:off x="9045547" y="189110"/>
            <a:ext cx="2853432" cy="2671825"/>
            <a:chOff x="8947792" y="260648"/>
            <a:chExt cx="2853432" cy="2671825"/>
          </a:xfrm>
        </p:grpSpPr>
        <p:pic>
          <p:nvPicPr>
            <p:cNvPr id="8" name="Imagem 7" descr="Uma imagem com texto&#10;&#10;Descrição gerada automaticamente">
              <a:extLst>
                <a:ext uri="{FF2B5EF4-FFF2-40B4-BE49-F238E27FC236}">
                  <a16:creationId xmlns:a16="http://schemas.microsoft.com/office/drawing/2014/main" id="{ED86E56C-0EB5-4F96-A52F-E447539FD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1945" y="2168379"/>
              <a:ext cx="2839279" cy="7640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agem 9" descr="Uma imagem com texto&#10;&#10;Descrição gerada automaticamente">
              <a:extLst>
                <a:ext uri="{FF2B5EF4-FFF2-40B4-BE49-F238E27FC236}">
                  <a16:creationId xmlns:a16="http://schemas.microsoft.com/office/drawing/2014/main" id="{2AD95C85-DDFC-4AD5-ABDA-CCBE11CAD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47792" y="260648"/>
              <a:ext cx="2839279" cy="1889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" name="Imagem 11" descr="Uma imagem com texto, ClipArt&#10;&#10;Descrição gerada automaticamente">
            <a:extLst>
              <a:ext uri="{FF2B5EF4-FFF2-40B4-BE49-F238E27FC236}">
                <a16:creationId xmlns:a16="http://schemas.microsoft.com/office/drawing/2014/main" id="{CA311357-E90E-44BF-B43E-6893F66B44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8" y="6436744"/>
            <a:ext cx="815148" cy="23284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613B0C1-4880-4B55-8021-6DA9F0B41B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06" y="6418890"/>
            <a:ext cx="658642" cy="26345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3CF1CC8-ECD7-4680-8B22-C2417294C6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36" y="6127005"/>
            <a:ext cx="779646" cy="558265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BA207406-FF99-475D-BA3B-0A44F3AE392B}"/>
              </a:ext>
            </a:extLst>
          </p:cNvPr>
          <p:cNvGrpSpPr/>
          <p:nvPr/>
        </p:nvGrpSpPr>
        <p:grpSpPr>
          <a:xfrm>
            <a:off x="9049171" y="189110"/>
            <a:ext cx="2853432" cy="2671825"/>
            <a:chOff x="8947792" y="260648"/>
            <a:chExt cx="2853432" cy="2671825"/>
          </a:xfrm>
        </p:grpSpPr>
        <p:pic>
          <p:nvPicPr>
            <p:cNvPr id="18" name="Imagem 17" descr="Uma imagem com texto&#10;&#10;Descrição gerada automaticamente">
              <a:extLst>
                <a:ext uri="{FF2B5EF4-FFF2-40B4-BE49-F238E27FC236}">
                  <a16:creationId xmlns:a16="http://schemas.microsoft.com/office/drawing/2014/main" id="{59667055-6122-4C9C-8347-E1AE02ED1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1945" y="2168379"/>
              <a:ext cx="2839279" cy="7640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Imagem 18" descr="Uma imagem com texto&#10;&#10;Descrição gerada automaticamente">
              <a:extLst>
                <a:ext uri="{FF2B5EF4-FFF2-40B4-BE49-F238E27FC236}">
                  <a16:creationId xmlns:a16="http://schemas.microsoft.com/office/drawing/2014/main" id="{DE3065E3-47B5-4148-9A34-65233073D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47792" y="260648"/>
              <a:ext cx="2839279" cy="1889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599E44E3-3327-4429-865D-CD60B043C7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630" y="6418890"/>
            <a:ext cx="658642" cy="2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528" y="3068960"/>
            <a:ext cx="8534400" cy="758952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00B0F0"/>
                </a:solidFill>
                <a:latin typeface="Bahnschrift SemiCondensed" pitchFamily="34" charset="0"/>
              </a:rPr>
              <a:t>O Projeto E-STEAM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09E8F11-BD77-4F58-A1B4-6B629C3816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19363"/>
            <a:ext cx="1008112" cy="1008112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4CE8F9B4-CAA9-4320-8418-04BD3B00D7E6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D6877FE-A171-4630-8440-3AF9E9C89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DCB7A4B-EE9F-4110-B1B1-34DB7680C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CAF17D70-D957-47CB-893E-BEE0ED59D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12" name="Marcador de Posição do Rodapé 2">
              <a:extLst>
                <a:ext uri="{FF2B5EF4-FFF2-40B4-BE49-F238E27FC236}">
                  <a16:creationId xmlns:a16="http://schemas.microsoft.com/office/drawing/2014/main" id="{7E80A50B-68F6-4D22-BFFC-679D112D5965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13" name="Imagem 12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FA711ED3-479B-4171-AC0A-5F326FDBE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2CBABB40-B1AF-4107-943C-3418755B906D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15" name="Imagem 14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B4CD5D47-E282-4E01-9C4F-B1797865B7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6" name="Imagem 15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42D36130-76F3-4612-A2B1-B9CD100DF9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b="1" dirty="0">
                <a:latin typeface="Bahnschrift SemiCondensed" pitchFamily="34" charset="0"/>
              </a:rPr>
              <a:t>DESIGUALDE DE GÉNERO</a:t>
            </a:r>
            <a:endParaRPr lang="pt-PT" dirty="0">
              <a:solidFill>
                <a:srgbClr val="00B0F0"/>
              </a:solidFill>
              <a:latin typeface="Bahnschrift SemiCondensed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79376" y="1699592"/>
            <a:ext cx="11302160" cy="52578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1800"/>
              </a:spcBef>
            </a:pPr>
            <a:r>
              <a:rPr lang="pt-PT" sz="2000" dirty="0">
                <a:latin typeface="Bahnschrift SemiCondensed" pitchFamily="34" charset="0"/>
              </a:rPr>
              <a:t>Uma realidade na maioria dos países: </a:t>
            </a:r>
            <a:r>
              <a:rPr lang="pt-PT" sz="2000" b="1" u="sng" dirty="0">
                <a:latin typeface="Bahnschrift SemiCondensed" pitchFamily="34" charset="0"/>
              </a:rPr>
              <a:t>mais mulheres a seguir estudos superiores mas tendo bastante menos oportunidades de carreira do que os homens e com as diferenças salariais entre géneros para o mesmo tipo de trabalho a persistirem</a:t>
            </a:r>
            <a:r>
              <a:rPr lang="pt-PT" sz="1800" dirty="0">
                <a:latin typeface="Bahnschrift SemiCondensed" pitchFamily="34" charset="0"/>
              </a:rPr>
              <a:t>. </a:t>
            </a:r>
          </a:p>
          <a:p>
            <a:pPr>
              <a:lnSpc>
                <a:spcPts val="2600"/>
              </a:lnSpc>
              <a:spcBef>
                <a:spcPts val="1200"/>
              </a:spcBef>
              <a:buNone/>
            </a:pPr>
            <a:r>
              <a:rPr lang="pt-PT" sz="1600" dirty="0">
                <a:latin typeface="Bahnschrift SemiCondensed" pitchFamily="34" charset="0"/>
              </a:rPr>
              <a:t>	</a:t>
            </a:r>
            <a:r>
              <a:rPr lang="pt-PT" sz="1800" dirty="0">
                <a:latin typeface="Bahnschrift SemiCondensed" pitchFamily="34" charset="0"/>
              </a:rPr>
              <a:t>Essas diferenças tendem a agravar-se à medida que a faixa etária aumenta (influência da maternidade).</a:t>
            </a:r>
          </a:p>
          <a:p>
            <a:pPr>
              <a:spcBef>
                <a:spcPts val="1800"/>
              </a:spcBef>
            </a:pPr>
            <a:r>
              <a:rPr lang="pt-PT" sz="2000" dirty="0">
                <a:latin typeface="Bahnschrift SemiCondensed" pitchFamily="34" charset="0"/>
              </a:rPr>
              <a:t>As mulheres </a:t>
            </a:r>
            <a:r>
              <a:rPr lang="pt-PT" sz="2000" b="1" dirty="0">
                <a:latin typeface="Bahnschrift SemiCondensed" pitchFamily="34" charset="0"/>
              </a:rPr>
              <a:t>estão sub-representadas em posições de liderança pública e privada</a:t>
            </a:r>
            <a:r>
              <a:rPr lang="pt-PT" sz="2000" dirty="0">
                <a:latin typeface="Bahnschrift SemiCondensed" pitchFamily="34" charset="0"/>
              </a:rPr>
              <a:t>.</a:t>
            </a:r>
          </a:p>
          <a:p>
            <a:pPr>
              <a:lnSpc>
                <a:spcPts val="2600"/>
              </a:lnSpc>
              <a:spcBef>
                <a:spcPts val="1800"/>
              </a:spcBef>
              <a:buNone/>
            </a:pPr>
            <a:r>
              <a:rPr lang="pt-PT" sz="2000" dirty="0">
                <a:latin typeface="Bahnschrift SemiCondensed" pitchFamily="34" charset="0"/>
              </a:rPr>
              <a:t>      </a:t>
            </a:r>
            <a:r>
              <a:rPr lang="en-US" sz="2000" dirty="0" err="1">
                <a:solidFill>
                  <a:srgbClr val="002060"/>
                </a:solidFill>
                <a:latin typeface="Bahnschrift SemiCondensed" pitchFamily="34" charset="0"/>
                <a:hlinkClick r:id="rId3"/>
              </a:rPr>
              <a:t>Estudo</a:t>
            </a:r>
            <a:r>
              <a:rPr lang="en-US" sz="2000" dirty="0">
                <a:solidFill>
                  <a:srgbClr val="002060"/>
                </a:solidFill>
                <a:latin typeface="Bahnschrift SemiCondensed" pitchFamily="34" charset="0"/>
                <a:hlinkClick r:id="rId3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Bahnschrift SemiCondensed" pitchFamily="34" charset="0"/>
                <a:hlinkClick r:id="rId3"/>
              </a:rPr>
              <a:t>da</a:t>
            </a:r>
            <a:r>
              <a:rPr lang="en-US" sz="2000" dirty="0">
                <a:solidFill>
                  <a:srgbClr val="002060"/>
                </a:solidFill>
                <a:latin typeface="Bahnschrift SemiCondensed" pitchFamily="34" charset="0"/>
                <a:hlinkClick r:id="rId3"/>
              </a:rPr>
              <a:t> OCDE, </a:t>
            </a:r>
            <a:r>
              <a:rPr lang="en-US" sz="2000" i="1" dirty="0">
                <a:solidFill>
                  <a:srgbClr val="002060"/>
                </a:solidFill>
                <a:latin typeface="Bahnschrift SemiCondensed" pitchFamily="34" charset="0"/>
                <a:hlinkClick r:id="rId3"/>
              </a:rPr>
              <a:t>The Pursuit of Gender Equality</a:t>
            </a:r>
            <a:r>
              <a:rPr lang="en-US" sz="2000" i="1" dirty="0">
                <a:solidFill>
                  <a:srgbClr val="002060"/>
                </a:solidFill>
                <a:latin typeface="Bahnschrift SemiCondensed" pitchFamily="34" charset="0"/>
              </a:rPr>
              <a:t> (2017)</a:t>
            </a:r>
            <a:endParaRPr lang="pt-PT" sz="2000" dirty="0">
              <a:solidFill>
                <a:srgbClr val="002060"/>
              </a:solidFill>
              <a:latin typeface="Bahnschrift SemiCondensed" pitchFamily="34" charset="0"/>
            </a:endParaRPr>
          </a:p>
          <a:p>
            <a:pPr>
              <a:lnSpc>
                <a:spcPts val="2600"/>
              </a:lnSpc>
              <a:spcBef>
                <a:spcPts val="1800"/>
              </a:spcBef>
            </a:pPr>
            <a:endParaRPr lang="pt-PT" sz="2000" dirty="0">
              <a:latin typeface="Bahnschrift SemiCondensed" pitchFamily="34" charset="0"/>
            </a:endParaRPr>
          </a:p>
          <a:p>
            <a:r>
              <a:rPr lang="pt-PT" sz="2000" b="1" dirty="0">
                <a:latin typeface="Bahnschrift SemiCondensed" pitchFamily="34" charset="0"/>
              </a:rPr>
              <a:t>Estereótipos condicionam as opções de escolha das mulheres nas carreiras STEAM</a:t>
            </a:r>
          </a:p>
          <a:p>
            <a:endParaRPr lang="pt-PT" sz="1100" dirty="0">
              <a:latin typeface="Bahnschrift SemiCondensed" pitchFamily="34" charset="0"/>
            </a:endParaRPr>
          </a:p>
          <a:p>
            <a:pPr>
              <a:buNone/>
            </a:pPr>
            <a:endParaRPr lang="pt-PT" sz="2000" dirty="0">
              <a:latin typeface="Bahnschrift SemiCondensed" pitchFamily="34" charset="0"/>
            </a:endParaRPr>
          </a:p>
        </p:txBody>
      </p:sp>
      <p:pic>
        <p:nvPicPr>
          <p:cNvPr id="9" name="Imagem 8" descr="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56" y="2868384"/>
            <a:ext cx="1224136" cy="132774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B30E28A-6FC9-45CF-9AFD-52752EB3FA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19363"/>
            <a:ext cx="1008112" cy="1008112"/>
          </a:xfrm>
          <a:prstGeom prst="rect">
            <a:avLst/>
          </a:prstGeom>
        </p:spPr>
      </p:pic>
      <p:pic>
        <p:nvPicPr>
          <p:cNvPr id="12" name="Picture 2">
            <a:hlinkClick r:id="rId6"/>
            <a:extLst>
              <a:ext uri="{FF2B5EF4-FFF2-40B4-BE49-F238E27FC236}">
                <a16:creationId xmlns:a16="http://schemas.microsoft.com/office/drawing/2014/main" id="{A1C29491-AD66-4513-8E8B-96D057783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437112"/>
            <a:ext cx="2592288" cy="160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3D3149-2489-47FD-9B6C-F54C616795E3}"/>
              </a:ext>
            </a:extLst>
          </p:cNvPr>
          <p:cNvSpPr txBox="1"/>
          <p:nvPr/>
        </p:nvSpPr>
        <p:spPr>
          <a:xfrm>
            <a:off x="8040216" y="584511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>
                <a:latin typeface="Bahnschrift SemiCondensed" pitchFamily="34" charset="0"/>
                <a:hlinkClick r:id="rId6"/>
              </a:rPr>
              <a:t>VÍDEO</a:t>
            </a:r>
            <a:r>
              <a:rPr lang="pt-PT" sz="1200" dirty="0">
                <a:latin typeface="Bahnschrift SemiCondensed" pitchFamily="34" charset="0"/>
              </a:rPr>
              <a:t> –clicar</a:t>
            </a:r>
          </a:p>
          <a:p>
            <a:endParaRPr lang="pt-PT" sz="1200" dirty="0">
              <a:latin typeface="Bahnschrift SemiCondensed" pitchFamily="34" charset="0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08935C1-A251-4C5C-927D-740F3E2E5C26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E2449E94-C067-4B16-A177-C36B1AE61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934DF51C-8CA9-4291-8CED-FB70D3A20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D74BE73C-2203-476E-805A-1337350BB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19" name="Marcador de Posição do Rodapé 2">
              <a:extLst>
                <a:ext uri="{FF2B5EF4-FFF2-40B4-BE49-F238E27FC236}">
                  <a16:creationId xmlns:a16="http://schemas.microsoft.com/office/drawing/2014/main" id="{0267B4F3-9997-4253-B528-CAAF758051B2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20" name="Imagem 19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056C1BF1-CA80-4E8B-9343-992673F1B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0B5DAF63-113C-4950-AC1C-0E883951E28E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22" name="Imagem 21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7F67D8DC-22FB-4BE6-83DF-3B507F3E04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3" name="Imagem 22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3FEC1FEC-1087-4BCC-BE37-4D55D4D986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  <a:cs typeface="Times New Roman" pitchFamily="18" charset="0"/>
              </a:rPr>
              <a:t>OBJETIVOS</a:t>
            </a:r>
            <a:endParaRPr lang="pt-PT" b="1" dirty="0">
              <a:latin typeface="Bahnschrift SemiCondensed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767408" y="1639342"/>
            <a:ext cx="10801200" cy="4525963"/>
          </a:xfrm>
        </p:spPr>
        <p:txBody>
          <a:bodyPr>
            <a:normAutofit fontScale="92500"/>
          </a:bodyPr>
          <a:lstStyle/>
          <a:p>
            <a:r>
              <a:rPr lang="pt-PT" dirty="0">
                <a:latin typeface="Bahnschrift SemiCondensed" pitchFamily="34" charset="0"/>
                <a:cs typeface="Times New Roman" pitchFamily="18" charset="0"/>
              </a:rPr>
              <a:t>Estabelecer sinergias entre as escolas e o mercado de trabalho para o envolvimento significativo das meninas na educação STEAM (</a:t>
            </a:r>
            <a:r>
              <a:rPr lang="pt-PT" b="1" dirty="0">
                <a:latin typeface="Bahnschrift SemiCondensed" pitchFamily="34" charset="0"/>
                <a:cs typeface="Times New Roman" pitchFamily="18" charset="0"/>
              </a:rPr>
              <a:t>Programa de mentoria de alunas – FASE 3</a:t>
            </a:r>
            <a:r>
              <a:rPr lang="pt-PT" dirty="0">
                <a:latin typeface="Bahnschrift SemiCondensed" pitchFamily="34" charset="0"/>
                <a:cs typeface="Times New Roman" pitchFamily="18" charset="0"/>
              </a:rPr>
              <a:t>); </a:t>
            </a:r>
          </a:p>
          <a:p>
            <a:endParaRPr lang="pt-PT" dirty="0">
              <a:latin typeface="Bahnschrift SemiCondensed" pitchFamily="34" charset="0"/>
              <a:cs typeface="Times New Roman" pitchFamily="18" charset="0"/>
            </a:endParaRPr>
          </a:p>
          <a:p>
            <a:r>
              <a:rPr lang="pt-PT" dirty="0">
                <a:latin typeface="Bahnschrift SemiCondensed" pitchFamily="34" charset="0"/>
                <a:cs typeface="Times New Roman" pitchFamily="18" charset="0"/>
              </a:rPr>
              <a:t>Desenvolver uma plataforma virtual como </a:t>
            </a:r>
            <a:r>
              <a:rPr lang="pt-PT" u="sng" dirty="0">
                <a:latin typeface="Bahnschrift SemiCondensed" pitchFamily="34" charset="0"/>
                <a:cs typeface="Times New Roman" pitchFamily="18" charset="0"/>
              </a:rPr>
              <a:t>centro de recursos para soluções de aprendizagem práticas e inovadoras para trabalhar a igualdade de género, complementando os currículos das escolas</a:t>
            </a:r>
            <a:endParaRPr lang="pt-PT" dirty="0">
              <a:latin typeface="Bahnschrift SemiCondensed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pt-PT" dirty="0">
                <a:latin typeface="Bahnschrift SemiCondensed" pitchFamily="34" charset="0"/>
                <a:cs typeface="Times New Roman" pitchFamily="18" charset="0"/>
              </a:rPr>
              <a:t>	(</a:t>
            </a:r>
            <a:r>
              <a:rPr lang="pt-PT" b="1" dirty="0">
                <a:latin typeface="Bahnschrift SemiCondensed" pitchFamily="34" charset="0"/>
                <a:cs typeface="Times New Roman" pitchFamily="18" charset="0"/>
              </a:rPr>
              <a:t>Programa de treino para professores - FASE 4</a:t>
            </a:r>
            <a:r>
              <a:rPr lang="pt-PT" dirty="0">
                <a:latin typeface="Bahnschrift SemiCondensed" pitchFamily="34" charset="0"/>
                <a:cs typeface="Times New Roman" pitchFamily="18" charset="0"/>
              </a:rPr>
              <a:t>);</a:t>
            </a:r>
          </a:p>
          <a:p>
            <a:endParaRPr lang="pt-PT" dirty="0">
              <a:latin typeface="Bahnschrift SemiCondensed" pitchFamily="34" charset="0"/>
              <a:cs typeface="Times New Roman" pitchFamily="18" charset="0"/>
            </a:endParaRPr>
          </a:p>
          <a:p>
            <a:r>
              <a:rPr lang="pt-PT" dirty="0">
                <a:latin typeface="Bahnschrift SemiCondensed" pitchFamily="34" charset="0"/>
                <a:cs typeface="Times New Roman" pitchFamily="18" charset="0"/>
              </a:rPr>
              <a:t>Explorar e disseminar atividades personalizadas promovendo o uso da plataforma.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6811691-D7AC-41A7-897C-7080AD3BE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19363"/>
            <a:ext cx="1008112" cy="1008112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90BAB96C-E9A1-4D90-8BBA-FAC27FD12598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800ACDC-5E1C-417B-9267-4BAD85371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1A00A95-B903-4CAC-B00B-F645F8791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3227283-70B8-4541-87D6-477036CC4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13" name="Marcador de Posição do Rodapé 2">
              <a:extLst>
                <a:ext uri="{FF2B5EF4-FFF2-40B4-BE49-F238E27FC236}">
                  <a16:creationId xmlns:a16="http://schemas.microsoft.com/office/drawing/2014/main" id="{00C5C4AC-BA33-4093-A49F-1488A3E9ED7D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14" name="Imagem 13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51223105-61F5-4A33-92FC-783BFAC6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F1EE7646-27D2-4023-9E2E-C09A8724DD1F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16" name="Imagem 15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562A1B1E-898D-4ECA-9BD6-CDA2903FF6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Imagem 16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95CCE1E4-32F2-4FD1-8FEE-29A8734AE3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latin typeface="Bahnschrift SemiCondensed" pitchFamily="34" charset="0"/>
              </a:rPr>
              <a:t>PÚBLICO-ALVO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79376" y="1737320"/>
            <a:ext cx="11161240" cy="4572000"/>
          </a:xfrm>
        </p:spPr>
        <p:txBody>
          <a:bodyPr>
            <a:normAutofit/>
          </a:bodyPr>
          <a:lstStyle/>
          <a:p>
            <a:pPr lvl="0"/>
            <a:r>
              <a:rPr lang="pt-PT" b="1" dirty="0">
                <a:latin typeface="Bahnschrift SemiCondensed" pitchFamily="34" charset="0"/>
              </a:rPr>
              <a:t>Professores</a:t>
            </a:r>
            <a:r>
              <a:rPr lang="pt-PT" dirty="0">
                <a:latin typeface="Bahnschrift SemiCondensed" pitchFamily="34" charset="0"/>
              </a:rPr>
              <a:t> </a:t>
            </a:r>
            <a:r>
              <a:rPr lang="pt-PT" sz="2400" dirty="0">
                <a:latin typeface="Bahnschrift SemiCondensed" pitchFamily="34" charset="0"/>
              </a:rPr>
              <a:t>dos 1º, 2º e 3º ciclos, do ensino secundário, ensino de formação profissional e não profissional e, principalmente, professores de áreas STE(A)M;</a:t>
            </a:r>
          </a:p>
          <a:p>
            <a:pPr lvl="0"/>
            <a:endParaRPr lang="pt-PT" dirty="0">
              <a:latin typeface="Bahnschrift SemiCondensed" pitchFamily="34" charset="0"/>
            </a:endParaRPr>
          </a:p>
          <a:p>
            <a:pPr lvl="0"/>
            <a:r>
              <a:rPr lang="pt-PT" b="1" dirty="0">
                <a:latin typeface="Bahnschrift SemiCondensed" pitchFamily="34" charset="0"/>
              </a:rPr>
              <a:t>Estudantes/alunos</a:t>
            </a:r>
            <a:r>
              <a:rPr lang="pt-PT" dirty="0">
                <a:latin typeface="Bahnschrift SemiCondensed" pitchFamily="34" charset="0"/>
              </a:rPr>
              <a:t>, </a:t>
            </a:r>
            <a:r>
              <a:rPr lang="pt-PT" sz="2400" dirty="0">
                <a:latin typeface="Bahnschrift SemiCondensed" pitchFamily="34" charset="0"/>
              </a:rPr>
              <a:t>desde os 7 anos até ensino universitário (para envolver mais meninas nas carreiras STEAM). </a:t>
            </a:r>
            <a:endParaRPr lang="pt-PT" dirty="0">
              <a:latin typeface="Bahnschrift SemiCondensed" pitchFamily="34" charset="0"/>
            </a:endParaRPr>
          </a:p>
          <a:p>
            <a:pPr lvl="0"/>
            <a:endParaRPr lang="pt-PT" dirty="0">
              <a:latin typeface="Bahnschrift SemiCondensed" pitchFamily="34" charset="0"/>
            </a:endParaRPr>
          </a:p>
          <a:p>
            <a:pPr lvl="0"/>
            <a:r>
              <a:rPr lang="pt-PT" b="1" dirty="0">
                <a:latin typeface="Bahnschrift SemiCondensed" pitchFamily="34" charset="0"/>
              </a:rPr>
              <a:t>Decisores políticos</a:t>
            </a:r>
            <a:r>
              <a:rPr lang="pt-PT" dirty="0">
                <a:latin typeface="Bahnschrift SemiCondensed" pitchFamily="34" charset="0"/>
              </a:rPr>
              <a:t>, </a:t>
            </a:r>
            <a:r>
              <a:rPr lang="pt-PT" sz="2400" dirty="0">
                <a:latin typeface="Bahnschrift SemiCondensed" pitchFamily="34" charset="0"/>
              </a:rPr>
              <a:t>conselheiros de carreira, criadores de opinião e de políticas, diretores de escolas, de centros de formação e representantes de autoridades nacionais/regionais e da EU.</a:t>
            </a:r>
          </a:p>
          <a:p>
            <a:endParaRPr lang="pt-PT" dirty="0">
              <a:latin typeface="Bahnschrift SemiCondensed" pitchFamily="34" charset="0"/>
            </a:endParaRPr>
          </a:p>
          <a:p>
            <a:pPr lvl="0"/>
            <a:endParaRPr lang="pt-PT" dirty="0">
              <a:latin typeface="Bahnschrift SemiCondensed" pitchFamily="34" charset="0"/>
            </a:endParaRPr>
          </a:p>
          <a:p>
            <a:endParaRPr lang="pt-PT" dirty="0">
              <a:latin typeface="Bahnschrift SemiCondensed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2584B1-29FD-430B-ACF0-EBF677CC6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91654"/>
            <a:ext cx="1008112" cy="1008112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62EA17DF-E592-46A5-AF06-56E425B318B6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B68F7505-B06D-4816-9CEC-4823407F4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3A38A9F2-CDE3-4417-91F5-28A05C875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BAB1E2F-10FA-49F0-B003-FF04AE456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13" name="Marcador de Posição do Rodapé 2">
              <a:extLst>
                <a:ext uri="{FF2B5EF4-FFF2-40B4-BE49-F238E27FC236}">
                  <a16:creationId xmlns:a16="http://schemas.microsoft.com/office/drawing/2014/main" id="{ED5A2774-6598-459D-B499-ED737D8DB35E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14" name="Imagem 13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4A95F3BE-9B33-492D-BCC3-A247748A5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4AD620F1-96AF-4E5D-87E1-F79DDD8A9ED6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16" name="Imagem 15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53524AA7-94B5-434E-8B4D-B715DF16AB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Imagem 16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0C32DC27-FC12-4617-A07F-47F20CA8E4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>
                <a:solidFill>
                  <a:srgbClr val="FF0000"/>
                </a:solidFill>
                <a:latin typeface="Bahnschrift SemiCondensed" pitchFamily="34" charset="0"/>
              </a:rPr>
              <a:t>ESTEREÓTIPOS E CONTRA- ESTEREÓTIPOS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91344" y="1412776"/>
            <a:ext cx="4176464" cy="4572000"/>
          </a:xfrm>
        </p:spPr>
        <p:txBody>
          <a:bodyPr>
            <a:noAutofit/>
          </a:bodyPr>
          <a:lstStyle/>
          <a:p>
            <a:pPr lvl="0"/>
            <a:r>
              <a:rPr lang="pt-PT" sz="2000" b="1" dirty="0">
                <a:solidFill>
                  <a:schemeClr val="accent1"/>
                </a:solidFill>
                <a:latin typeface="Bahnschrift SemiCondensed" pitchFamily="34" charset="0"/>
              </a:rPr>
              <a:t>As meninas não têm confiança nas suas competências STEM.</a:t>
            </a:r>
          </a:p>
          <a:p>
            <a:pPr lvl="0"/>
            <a:endParaRPr lang="pt-PT" sz="1800" dirty="0">
              <a:latin typeface="Bahnschrift SemiCondensed" pitchFamily="34" charset="0"/>
            </a:endParaRPr>
          </a:p>
          <a:p>
            <a:pPr lvl="0"/>
            <a:r>
              <a:rPr lang="pt-PT" sz="2000" b="1" dirty="0">
                <a:solidFill>
                  <a:srgbClr val="ABAE26"/>
                </a:solidFill>
                <a:latin typeface="Bahnschrift SemiCondensed" pitchFamily="34" charset="0"/>
              </a:rPr>
              <a:t>Os meninos são associados, com mais frequência, a profissões STEM.</a:t>
            </a:r>
          </a:p>
          <a:p>
            <a:pPr lvl="0"/>
            <a:endParaRPr lang="pt-PT" sz="1800" b="1" dirty="0">
              <a:latin typeface="Bahnschrift SemiCondensed" pitchFamily="34" charset="0"/>
            </a:endParaRPr>
          </a:p>
          <a:p>
            <a:r>
              <a:rPr lang="pt-PT" sz="2000" b="1" dirty="0">
                <a:solidFill>
                  <a:srgbClr val="2B8895"/>
                </a:solidFill>
                <a:latin typeface="Bahnschrift SemiCondensed" pitchFamily="34" charset="0"/>
              </a:rPr>
              <a:t>As meninas são trabalhadoras, mas os meninos são considerados mais hábeis em STEM.</a:t>
            </a:r>
            <a:r>
              <a:rPr lang="pt-PT" sz="2000" b="1" dirty="0">
                <a:solidFill>
                  <a:srgbClr val="0070C0"/>
                </a:solidFill>
                <a:latin typeface="Bahnschrift SemiCondensed" pitchFamily="34" charset="0"/>
              </a:rPr>
              <a:t>	</a:t>
            </a:r>
          </a:p>
          <a:p>
            <a:endParaRPr lang="pt-PT" sz="1800" dirty="0">
              <a:latin typeface="Bahnschrift SemiCondensed" pitchFamily="34" charset="0"/>
            </a:endParaRPr>
          </a:p>
          <a:p>
            <a:r>
              <a:rPr lang="pt-PT" sz="2000" b="1" dirty="0">
                <a:solidFill>
                  <a:schemeClr val="accent6">
                    <a:lumMod val="50000"/>
                  </a:schemeClr>
                </a:solidFill>
                <a:latin typeface="Bahnschrift SemiCondensed" pitchFamily="34" charset="0"/>
              </a:rPr>
              <a:t>Os meninos são orientados para conquistas, as meninas para os sentimentos e cuidar da sociedade.</a:t>
            </a:r>
          </a:p>
          <a:p>
            <a:pPr lvl="0">
              <a:buNone/>
            </a:pPr>
            <a:r>
              <a:rPr lang="pt-PT" sz="1800" i="1" dirty="0">
                <a:latin typeface="Bahnschrift SemiCondensed" pitchFamily="34" charset="0"/>
              </a:rPr>
              <a:t>	</a:t>
            </a:r>
            <a:endParaRPr lang="pt-PT" sz="1800" dirty="0">
              <a:latin typeface="Bahnschrift SemiCondensed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6526379-CB95-4BA0-A666-4EB561B70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639"/>
            <a:ext cx="1008112" cy="100811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B60FC19-5DE6-46F2-B8CB-490FC706815F}"/>
              </a:ext>
            </a:extLst>
          </p:cNvPr>
          <p:cNvSpPr txBox="1"/>
          <p:nvPr/>
        </p:nvSpPr>
        <p:spPr>
          <a:xfrm>
            <a:off x="4367808" y="1683385"/>
            <a:ext cx="7776864" cy="1169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93675" lvl="1" indent="-193675">
              <a:buFont typeface="Arial" panose="020B0604020202020204" pitchFamily="34" charset="0"/>
              <a:buChar char="•"/>
            </a:pPr>
            <a:r>
              <a:rPr lang="pt-PT" sz="1400" dirty="0">
                <a:latin typeface="Bahnschrift SemiCondensed" pitchFamily="34" charset="0"/>
              </a:rPr>
              <a:t>As mulheres pertencem ao STEAM quando o contexto é favorável e inclusivo.</a:t>
            </a:r>
          </a:p>
          <a:p>
            <a:pPr marL="193675" lvl="1" indent="-193675">
              <a:buFont typeface="Arial" panose="020B0604020202020204" pitchFamily="34" charset="0"/>
              <a:buChar char="•"/>
            </a:pPr>
            <a:r>
              <a:rPr lang="pt-PT" sz="1400" dirty="0">
                <a:latin typeface="Bahnschrift SemiCondensed" pitchFamily="34" charset="0"/>
              </a:rPr>
              <a:t>Existem muitos exemplos de mulheres que deram e ainda dão uma contribuição relevante no STEAM.</a:t>
            </a:r>
          </a:p>
          <a:p>
            <a:pPr marL="193675" lvl="1" indent="-193675">
              <a:buFont typeface="Arial" panose="020B0604020202020204" pitchFamily="34" charset="0"/>
              <a:buChar char="•"/>
            </a:pPr>
            <a:r>
              <a:rPr lang="pt-PT" sz="1400" dirty="0">
                <a:latin typeface="Bahnschrift SemiCondensed" pitchFamily="34" charset="0"/>
              </a:rPr>
              <a:t>Mais do que nunca, é importante a contribuição das mulheres para tomar melhores decisões e criar melhores produtos em STEAM.</a:t>
            </a:r>
          </a:p>
          <a:p>
            <a:pPr marL="193675" lvl="1" indent="-193675">
              <a:buFont typeface="Arial" panose="020B0604020202020204" pitchFamily="34" charset="0"/>
              <a:buChar char="•"/>
            </a:pPr>
            <a:r>
              <a:rPr lang="pt-PT" sz="1400" dirty="0">
                <a:latin typeface="Bahnschrift SemiCondensed" pitchFamily="34" charset="0"/>
              </a:rPr>
              <a:t>Quando o STEM se torna STEAM, as mulheres tendem a estar mais interessadas em seguir essa carreira.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F892995-E417-48F7-BFBC-7FE7056A5B14}"/>
              </a:ext>
            </a:extLst>
          </p:cNvPr>
          <p:cNvSpPr txBox="1"/>
          <p:nvPr/>
        </p:nvSpPr>
        <p:spPr>
          <a:xfrm>
            <a:off x="4367808" y="2835513"/>
            <a:ext cx="7776864" cy="11695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pt-PT" sz="1400" dirty="0">
                <a:latin typeface="Bahnschrift SemiCondensed" pitchFamily="34" charset="0"/>
              </a:rPr>
              <a:t>Cada vez mais meninas se matriculam na Universidade, em áreas STEAM (Bulgária e Roménia).</a:t>
            </a:r>
          </a:p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pt-PT" sz="1400" dirty="0">
                <a:latin typeface="Bahnschrift SemiCondensed" pitchFamily="34" charset="0"/>
              </a:rPr>
              <a:t> As disciplinas STEAM são o presente e o futuro da criatividade e as meninas também as podem frequentar.</a:t>
            </a:r>
          </a:p>
          <a:p>
            <a:pPr marL="176213" lvl="1" indent="-176213">
              <a:buFont typeface="Arial" panose="020B0604020202020204" pitchFamily="34" charset="0"/>
              <a:buChar char="•"/>
            </a:pPr>
            <a:r>
              <a:rPr lang="pt-PT" sz="1400" dirty="0">
                <a:latin typeface="Bahnschrift SemiCondensed" pitchFamily="34" charset="0"/>
              </a:rPr>
              <a:t>Os programas STEAM podem beneficiar a sociedade, aumentando a consciencialização de meninas e meninos sobre STEM e inovação.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F850B00-BC4D-4666-A5BF-FE3893C38933}"/>
              </a:ext>
            </a:extLst>
          </p:cNvPr>
          <p:cNvSpPr txBox="1"/>
          <p:nvPr/>
        </p:nvSpPr>
        <p:spPr>
          <a:xfrm>
            <a:off x="4367808" y="3987061"/>
            <a:ext cx="7776864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pt-PT" sz="1400" dirty="0">
                <a:latin typeface="Bahnschrift SemiCondensed" pitchFamily="34" charset="0"/>
              </a:rPr>
              <a:t>Ambos, meninas e meninos, são trabalhadores e habilidosos quando motivados.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pt-PT" sz="1400" dirty="0">
                <a:latin typeface="Bahnschrift SemiCondensed" pitchFamily="34" charset="0"/>
              </a:rPr>
              <a:t>As meninas têm que considerar futuras carreiras em STE(A)M, pois são mais bem pagas.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pt-PT" sz="1400" dirty="0">
                <a:latin typeface="Bahnschrift SemiCondensed" pitchFamily="34" charset="0"/>
              </a:rPr>
              <a:t>Não é uma questão de talento para o STEM, é uma questão de preconceitos culturais, oportunidades nacionais e autoeficácia.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0FE9974-104E-4182-B652-78CBAE9FF271}"/>
              </a:ext>
            </a:extLst>
          </p:cNvPr>
          <p:cNvSpPr txBox="1"/>
          <p:nvPr/>
        </p:nvSpPr>
        <p:spPr>
          <a:xfrm>
            <a:off x="4367808" y="4923165"/>
            <a:ext cx="7776864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93675" lvl="1" indent="-193675">
              <a:buFont typeface="Arial" panose="020B0604020202020204" pitchFamily="34" charset="0"/>
              <a:buChar char="•"/>
            </a:pPr>
            <a:r>
              <a:rPr lang="pt-PT" sz="1400" dirty="0">
                <a:latin typeface="Bahnschrift SemiCondensed" pitchFamily="34" charset="0"/>
              </a:rPr>
              <a:t>Sentimentos e preocupação com a sociedade não excluem conquistas. </a:t>
            </a:r>
          </a:p>
          <a:p>
            <a:pPr marL="193675" lvl="1" indent="-193675">
              <a:buFont typeface="Arial" panose="020B0604020202020204" pitchFamily="34" charset="0"/>
              <a:buChar char="•"/>
            </a:pPr>
            <a:r>
              <a:rPr lang="pt-PT" sz="1400" dirty="0">
                <a:latin typeface="Bahnschrift SemiCondensed" pitchFamily="34" charset="0"/>
              </a:rPr>
              <a:t>STEAM é uma necessidade no século XXI.</a:t>
            </a:r>
          </a:p>
          <a:p>
            <a:pPr marL="193675" lvl="1" indent="-193675">
              <a:buFont typeface="Arial" panose="020B0604020202020204" pitchFamily="34" charset="0"/>
              <a:buChar char="•"/>
            </a:pPr>
            <a:r>
              <a:rPr lang="pt-PT" sz="1400" dirty="0">
                <a:latin typeface="Bahnschrift SemiCondensed" pitchFamily="34" charset="0"/>
              </a:rPr>
              <a:t>Se a tecnologia é compatível com as artes, então o potencial das mulheres nesses empregos, não é menor do que o dos homens.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F986C72-6112-4BC7-96F0-F22537A278F7}"/>
              </a:ext>
            </a:extLst>
          </p:cNvPr>
          <p:cNvSpPr txBox="1"/>
          <p:nvPr/>
        </p:nvSpPr>
        <p:spPr>
          <a:xfrm>
            <a:off x="402336" y="5878433"/>
            <a:ext cx="95820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pt-PT" sz="1100" i="1" dirty="0">
                <a:latin typeface="Bahnschrift SemiCondensed" pitchFamily="34" charset="0"/>
              </a:rPr>
              <a:t>Nota: Estereótipos mais evidentes e comuns nos 5 países, resultantes das pesquisas bibliográficas realizadas, das entrevistas aos professores e dos workshops com os alunos (e dos workshops com o </a:t>
            </a:r>
            <a:r>
              <a:rPr lang="pt-PT" sz="1100" i="1" dirty="0" err="1">
                <a:latin typeface="Bahnschrift SemiCondensed" pitchFamily="34" charset="0"/>
              </a:rPr>
              <a:t>Support</a:t>
            </a:r>
            <a:r>
              <a:rPr lang="pt-PT" sz="1100" i="1" dirty="0">
                <a:latin typeface="Bahnschrift SemiCondensed" pitchFamily="34" charset="0"/>
              </a:rPr>
              <a:t> </a:t>
            </a:r>
            <a:r>
              <a:rPr lang="pt-PT" sz="1100" i="1" dirty="0" err="1">
                <a:latin typeface="Bahnschrift SemiCondensed" pitchFamily="34" charset="0"/>
              </a:rPr>
              <a:t>Board</a:t>
            </a:r>
            <a:r>
              <a:rPr lang="pt-PT" sz="1100" i="1" dirty="0">
                <a:latin typeface="Bahnschrift SemiCondensed" pitchFamily="34" charset="0"/>
              </a:rPr>
              <a:t> de cada país).</a:t>
            </a:r>
            <a:endParaRPr lang="pt-PT" sz="1600" i="1" dirty="0">
              <a:latin typeface="Bahnschrift SemiCondensed" pitchFamily="34" charset="0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E7A3E0A-FB66-4703-9018-B8B932256F24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71FE856A-4C26-4EA0-B5A8-0D10862A0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DBEC5CDC-27EB-4CF8-B0B0-91EAF0C88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F4A0A3EF-834D-4266-A6BD-F75AEA5E9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22" name="Marcador de Posição do Rodapé 2">
              <a:extLst>
                <a:ext uri="{FF2B5EF4-FFF2-40B4-BE49-F238E27FC236}">
                  <a16:creationId xmlns:a16="http://schemas.microsoft.com/office/drawing/2014/main" id="{F44049AF-6FD5-4929-B838-E069A7A0B543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23" name="Imagem 22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F84E33F5-4D0D-44AB-8CD0-7FC8B0654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EF4C6BD5-556E-47D7-9EF2-A18BA0C2C1B3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25" name="Imagem 24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F1F025F6-4951-4C62-916E-3DE3A2DDD1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6" name="Imagem 25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0927676E-2BF7-49B0-8F4C-A3CF9B05CE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b="1" dirty="0">
                <a:latin typeface="Bahnschrift SemiCondensed" pitchFamily="34" charset="0"/>
              </a:rPr>
              <a:t>PRODUTOS INTELETUAIS DO PROJETO</a:t>
            </a:r>
            <a:endParaRPr lang="pt-PT" sz="2000" b="1" dirty="0">
              <a:latin typeface="Bahnschrift SemiCondensed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199456" y="1988840"/>
            <a:ext cx="9865096" cy="180020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Recolha bibliográfica</a:t>
            </a:r>
          </a:p>
          <a:p>
            <a:pPr lvl="1">
              <a:spcBef>
                <a:spcPts val="1200"/>
              </a:spcBef>
            </a:pPr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Entrevista a 51 professores</a:t>
            </a:r>
          </a:p>
          <a:p>
            <a:pPr lvl="1">
              <a:spcBef>
                <a:spcPts val="1200"/>
              </a:spcBef>
            </a:pPr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7 Workshop interativos: 86 alunos desde o ensino primário ao universitário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F321EC1-22B9-4D28-A236-CB090374F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91654"/>
            <a:ext cx="1008112" cy="100811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D924445-3A2B-4C06-9E8D-5D0EBA614803}"/>
              </a:ext>
            </a:extLst>
          </p:cNvPr>
          <p:cNvSpPr txBox="1"/>
          <p:nvPr/>
        </p:nvSpPr>
        <p:spPr>
          <a:xfrm>
            <a:off x="983432" y="1412776"/>
            <a:ext cx="10729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>
                <a:latin typeface="Bahnschrift SemiCondensed" pitchFamily="34" charset="0"/>
              </a:rPr>
              <a:t>IO1 </a:t>
            </a:r>
            <a:r>
              <a:rPr lang="pt-P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[Pesquisa estereótipos de género inconscientes na educação escolar]</a:t>
            </a:r>
            <a:endParaRPr lang="pt-P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A440D2A-2DF0-46C6-B092-DBDF81A79FC3}"/>
              </a:ext>
            </a:extLst>
          </p:cNvPr>
          <p:cNvSpPr txBox="1"/>
          <p:nvPr/>
        </p:nvSpPr>
        <p:spPr>
          <a:xfrm>
            <a:off x="10116616" y="2210761"/>
            <a:ext cx="2183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10.2018 a 01.2020</a:t>
            </a:r>
            <a:endParaRPr lang="pt-PT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2ED58F-38C2-4416-85F5-9CDFB2351A98}"/>
              </a:ext>
            </a:extLst>
          </p:cNvPr>
          <p:cNvSpPr txBox="1"/>
          <p:nvPr/>
        </p:nvSpPr>
        <p:spPr>
          <a:xfrm>
            <a:off x="335360" y="3420289"/>
            <a:ext cx="10729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>
                <a:latin typeface="Bahnschrift SemiCondensed" pitchFamily="34" charset="0"/>
              </a:rPr>
              <a:t>IO2/IO4 </a:t>
            </a:r>
            <a:r>
              <a:rPr lang="pt-P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[Programa de mentoria E-STEAM]</a:t>
            </a:r>
            <a:endParaRPr lang="pt-P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21" name="Marcador de Posição de Conteúdo 2">
            <a:extLst>
              <a:ext uri="{FF2B5EF4-FFF2-40B4-BE49-F238E27FC236}">
                <a16:creationId xmlns:a16="http://schemas.microsoft.com/office/drawing/2014/main" id="{D961F5DA-E5C9-4D45-85F7-C823ECF1364C}"/>
              </a:ext>
            </a:extLst>
          </p:cNvPr>
          <p:cNvSpPr txBox="1">
            <a:spLocks/>
          </p:cNvSpPr>
          <p:nvPr/>
        </p:nvSpPr>
        <p:spPr>
          <a:xfrm>
            <a:off x="1127448" y="4077072"/>
            <a:ext cx="10729191" cy="233435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*6 workshops com os Conselhos de Apoio: 37 pessoas de instituições ligadas ao STEAM</a:t>
            </a:r>
          </a:p>
          <a:p>
            <a:pPr lvl="1">
              <a:spcBef>
                <a:spcPts val="1200"/>
              </a:spcBef>
            </a:pPr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Programa de 6 temáticas para desenvolver em 6 meses (plataforma moodle E-STEAM)</a:t>
            </a:r>
          </a:p>
          <a:p>
            <a:pPr lvl="1">
              <a:spcBef>
                <a:spcPts val="1200"/>
              </a:spcBef>
            </a:pPr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61 mentoras das áreas STEAM, desenvolveram o programa de mentoria para 122 alunas</a:t>
            </a:r>
          </a:p>
          <a:p>
            <a:pPr lvl="1">
              <a:spcBef>
                <a:spcPts val="1200"/>
              </a:spcBef>
            </a:pPr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Áreas de valência e a atividade das mentoras, a sua experiência profissional e pessoal enquanto mulheres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01C22D9-51FE-4BEC-9941-C529B62B8C93}"/>
              </a:ext>
            </a:extLst>
          </p:cNvPr>
          <p:cNvSpPr txBox="1"/>
          <p:nvPr/>
        </p:nvSpPr>
        <p:spPr>
          <a:xfrm>
            <a:off x="10128448" y="3645024"/>
            <a:ext cx="2183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10.2019 a 05.2020</a:t>
            </a:r>
            <a:endParaRPr lang="pt-PT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CCC2867-CD19-412E-8455-02591621CCBD}"/>
              </a:ext>
            </a:extLst>
          </p:cNvPr>
          <p:cNvSpPr txBox="1"/>
          <p:nvPr/>
        </p:nvSpPr>
        <p:spPr>
          <a:xfrm>
            <a:off x="8544272" y="3655140"/>
            <a:ext cx="936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*03.2019</a:t>
            </a:r>
            <a:endParaRPr lang="pt-PT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3573F11-B7A3-4060-8E56-C5C27AA27923}"/>
              </a:ext>
            </a:extLst>
          </p:cNvPr>
          <p:cNvSpPr txBox="1"/>
          <p:nvPr/>
        </p:nvSpPr>
        <p:spPr>
          <a:xfrm>
            <a:off x="3935760" y="5949280"/>
            <a:ext cx="5904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PARA OS PRODUTOS </a:t>
            </a:r>
            <a:r>
              <a:rPr lang="pt-PT" sz="1200" dirty="0">
                <a:solidFill>
                  <a:srgbClr val="00A3D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E-STEAM (e-steamerasmusproject.com)</a:t>
            </a:r>
            <a:endParaRPr lang="pt-PT" sz="1200" dirty="0"/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B60F208D-F002-43C5-8CE1-506E5BC60770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66C23363-C924-4CB5-8FF9-CC73A2818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A6F33FBA-2C42-4D8D-AECC-15F20860B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85C979DF-E4BF-47B6-BFCB-CD912354B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20" name="Marcador de Posição do Rodapé 2">
              <a:extLst>
                <a:ext uri="{FF2B5EF4-FFF2-40B4-BE49-F238E27FC236}">
                  <a16:creationId xmlns:a16="http://schemas.microsoft.com/office/drawing/2014/main" id="{F063005A-F6DC-4E73-BAFB-67D545942349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25" name="Imagem 24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3AA9900C-36EA-4F36-BD9B-5809A5334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E9E3C1E1-20CF-4E83-BB07-0E00B3FBE076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27" name="Imagem 26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871D59CF-7F77-44FA-8B50-88F2A5C465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8" name="Imagem 27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6562073F-9EB9-4CBA-9BEF-C7DA83F73B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-18256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>
                <a:latin typeface="Bahnschrift SemiCondensed" pitchFamily="34" charset="0"/>
              </a:rPr>
              <a:t>IO2/IO4 - Programa de mentoria E-STEAM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-96688" y="1277996"/>
            <a:ext cx="11305256" cy="925560"/>
          </a:xfrm>
        </p:spPr>
        <p:txBody>
          <a:bodyPr>
            <a:noAutofit/>
          </a:bodyPr>
          <a:lstStyle/>
          <a:p>
            <a:pPr>
              <a:buNone/>
            </a:pPr>
            <a:endParaRPr lang="pt-PT" sz="1800" dirty="0">
              <a:latin typeface="Bahnschrift SemiCondensed" pitchFamily="34" charset="0"/>
            </a:endParaRPr>
          </a:p>
          <a:p>
            <a:pPr>
              <a:buNone/>
            </a:pPr>
            <a:r>
              <a:rPr lang="pt-PT" sz="1800" b="1" dirty="0">
                <a:latin typeface="Bahnschrift SemiCondensed" pitchFamily="34" charset="0"/>
              </a:rPr>
              <a:t>                         TESTEMUNHOS DE ALGUMAS  MENTORAS 		    	   TESTEMUNHOS DE ALGUMAS ALUNAS</a:t>
            </a:r>
          </a:p>
          <a:p>
            <a:pPr>
              <a:buNone/>
            </a:pPr>
            <a:endParaRPr lang="pt-PT" sz="1800" b="1" dirty="0">
              <a:latin typeface="Bahnschrift SemiCondensed" pitchFamily="34" charset="0"/>
            </a:endParaRPr>
          </a:p>
          <a:p>
            <a:pPr>
              <a:buNone/>
            </a:pPr>
            <a:endParaRPr lang="pt-PT" sz="1100" dirty="0">
              <a:latin typeface="Bahnschrift SemiCondensed" pitchFamily="34" charset="0"/>
            </a:endParaRPr>
          </a:p>
          <a:p>
            <a:pPr>
              <a:buNone/>
            </a:pPr>
            <a:endParaRPr lang="pt-PT" sz="1800" dirty="0">
              <a:latin typeface="Bahnschrift SemiCondensed" pitchFamily="34" charset="0"/>
            </a:endParaRPr>
          </a:p>
          <a:p>
            <a:pPr>
              <a:buNone/>
            </a:pPr>
            <a:endParaRPr lang="pt-PT" sz="1800" dirty="0">
              <a:latin typeface="Bahnschrift SemiCondensed" pitchFamily="34" charset="0"/>
            </a:endParaRPr>
          </a:p>
          <a:p>
            <a:pPr>
              <a:buNone/>
            </a:pPr>
            <a:endParaRPr lang="pt-PT" sz="1800" dirty="0">
              <a:latin typeface="Bahnschrift SemiCondensed" pitchFamily="34" charset="0"/>
            </a:endParaRPr>
          </a:p>
          <a:p>
            <a:pPr>
              <a:buNone/>
            </a:pPr>
            <a:endParaRPr lang="pt-PT" sz="1800" dirty="0">
              <a:latin typeface="Bahnschrift SemiCondensed" pitchFamily="34" charset="0"/>
            </a:endParaRPr>
          </a:p>
        </p:txBody>
      </p:sp>
      <p:sp>
        <p:nvSpPr>
          <p:cNvPr id="8" name="CaixaDeTexto 7">
            <a:hlinkClick r:id="rId3"/>
          </p:cNvPr>
          <p:cNvSpPr txBox="1"/>
          <p:nvPr/>
        </p:nvSpPr>
        <p:spPr>
          <a:xfrm>
            <a:off x="4850096" y="3358153"/>
            <a:ext cx="17764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100" u="sng" dirty="0">
                <a:solidFill>
                  <a:srgbClr val="0070C0"/>
                </a:solidFill>
              </a:rPr>
              <a:t>Dra Vanessa Nascimento </a:t>
            </a:r>
          </a:p>
          <a:p>
            <a:pPr algn="ctr"/>
            <a:r>
              <a:rPr lang="pt-PT" sz="1100" u="sng" dirty="0">
                <a:solidFill>
                  <a:srgbClr val="0070C0"/>
                </a:solidFill>
              </a:rPr>
              <a:t>Dra Penélope Gonçalves</a:t>
            </a:r>
          </a:p>
        </p:txBody>
      </p:sp>
      <p:sp>
        <p:nvSpPr>
          <p:cNvPr id="11" name="CaixaDeTexto 10">
            <a:hlinkClick r:id="rId4"/>
          </p:cNvPr>
          <p:cNvSpPr txBox="1"/>
          <p:nvPr/>
        </p:nvSpPr>
        <p:spPr>
          <a:xfrm>
            <a:off x="3218049" y="3509540"/>
            <a:ext cx="11849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100" u="sng" dirty="0">
                <a:solidFill>
                  <a:srgbClr val="0070C0"/>
                </a:solidFill>
              </a:rPr>
              <a:t>Dra Rosa Palma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17651" y="2285404"/>
            <a:ext cx="16722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dirty="0"/>
              <a:t>https://youtu.be/kvNAxX5TT88</a:t>
            </a:r>
          </a:p>
        </p:txBody>
      </p:sp>
      <p:pic>
        <p:nvPicPr>
          <p:cNvPr id="1031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6" y="2069381"/>
            <a:ext cx="2160240" cy="122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>
            <a:hlinkClick r:id="rId5"/>
          </p:cNvPr>
          <p:cNvSpPr txBox="1"/>
          <p:nvPr/>
        </p:nvSpPr>
        <p:spPr>
          <a:xfrm>
            <a:off x="745643" y="3463954"/>
            <a:ext cx="18101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100" u="sng" dirty="0">
                <a:solidFill>
                  <a:srgbClr val="0070C0"/>
                </a:solidFill>
              </a:rPr>
              <a:t>Dra Vera Garção Carvalho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074032" y="2501428"/>
            <a:ext cx="1560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800" dirty="0"/>
              <a:t>https://youtu.be/1cVt757vuyk</a:t>
            </a:r>
          </a:p>
        </p:txBody>
      </p:sp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74" y="2069381"/>
            <a:ext cx="1872208" cy="132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4922104" y="2566064"/>
            <a:ext cx="2182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/>
              <a:t>https://youtu.be/HdLUDl3oHHk</a:t>
            </a: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90" y="2062008"/>
            <a:ext cx="21602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015262"/>
            <a:ext cx="864096" cy="151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ixaDeTexto 19">
            <a:hlinkClick r:id="rId10"/>
          </p:cNvPr>
          <p:cNvSpPr txBox="1"/>
          <p:nvPr/>
        </p:nvSpPr>
        <p:spPr>
          <a:xfrm>
            <a:off x="8460878" y="3599438"/>
            <a:ext cx="1739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1100" u="sng" dirty="0">
                <a:solidFill>
                  <a:srgbClr val="0070C0"/>
                </a:solidFill>
              </a:rPr>
              <a:t>Carolina  - Matilde - Inês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5" y="2015262"/>
            <a:ext cx="83021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aixaDeTexto 22"/>
          <p:cNvSpPr txBox="1"/>
          <p:nvPr/>
        </p:nvSpPr>
        <p:spPr>
          <a:xfrm rot="16200000">
            <a:off x="8732155" y="2763483"/>
            <a:ext cx="12490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00" dirty="0"/>
              <a:t>https://youtu.be/yGvr9rFr3qA</a:t>
            </a:r>
          </a:p>
        </p:txBody>
      </p:sp>
      <p:pic>
        <p:nvPicPr>
          <p:cNvPr id="1033" name="Picture 9">
            <a:hlinkClick r:id="rId10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015263"/>
            <a:ext cx="820891" cy="153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F45121B6-CC36-4414-919D-0DFEC7D3E568}"/>
              </a:ext>
            </a:extLst>
          </p:cNvPr>
          <p:cNvSpPr txBox="1"/>
          <p:nvPr/>
        </p:nvSpPr>
        <p:spPr>
          <a:xfrm>
            <a:off x="601625" y="3940894"/>
            <a:ext cx="8768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latin typeface="Bahnschrift SemiCondensed" pitchFamily="34" charset="0"/>
              </a:rPr>
              <a:t>Em Portugal, o público-alvo foram alunas do 9.ºano de Escola E.B. 2,3 Dr. Garcia Domingues </a:t>
            </a:r>
          </a:p>
          <a:p>
            <a:endParaRPr lang="pt-PT" b="1" dirty="0">
              <a:latin typeface="Bahnschrift SemiCondensed" pitchFamily="34" charset="0"/>
            </a:endParaRPr>
          </a:p>
          <a:p>
            <a:r>
              <a:rPr lang="pt-PT" sz="1800" b="1" dirty="0">
                <a:latin typeface="Bahnschrift SemiCondensed" pitchFamily="34" charset="0"/>
              </a:rPr>
              <a:t>REUNIÕES DE </a:t>
            </a:r>
          </a:p>
          <a:p>
            <a:r>
              <a:rPr lang="pt-PT" b="1" dirty="0">
                <a:latin typeface="Bahnschrift SemiCondensed" pitchFamily="34" charset="0"/>
              </a:rPr>
              <a:t>TRABALHO COM AS ALUNAS:</a:t>
            </a:r>
            <a:endParaRPr lang="pt-PT" sz="1800" b="1" dirty="0">
              <a:latin typeface="Bahnschrift SemiCondensed" pitchFamily="34" charset="0"/>
            </a:endParaRPr>
          </a:p>
        </p:txBody>
      </p:sp>
      <p:pic>
        <p:nvPicPr>
          <p:cNvPr id="24" name="Picture 2" descr="https://scontent.flis5-1.fna.fbcdn.net/v/t1.0-9/87149855_1423909634458615_7944461502025564160_o.jpg?_nc_cat=101&amp;_nc_sid=8bfeb9&amp;_nc_eui2=AeFvYJFR0LthQr9kqweMAlnxmEf3uehk7A2YR_e56GTsDdc0sOklyKkAnZP2GxWsOW4&amp;_nc_ohc=FcOg3QIGQsMAX-VGH8f&amp;_nc_ht=scontent.flis5-1.fna&amp;oh=d66840c0a67462b4cfb4861b59717573&amp;oe=5F8F4E10">
            <a:extLst>
              <a:ext uri="{FF2B5EF4-FFF2-40B4-BE49-F238E27FC236}">
                <a16:creationId xmlns:a16="http://schemas.microsoft.com/office/drawing/2014/main" id="{1B475636-7C87-4F16-93D1-7D84E3925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4647905"/>
            <a:ext cx="2021277" cy="1152128"/>
          </a:xfrm>
          <a:prstGeom prst="rect">
            <a:avLst/>
          </a:prstGeom>
          <a:noFill/>
        </p:spPr>
      </p:pic>
      <p:pic>
        <p:nvPicPr>
          <p:cNvPr id="25" name="image57.jpg" descr="86374672_2456837764570038_8412755096412094464_o.jpg">
            <a:extLst>
              <a:ext uri="{FF2B5EF4-FFF2-40B4-BE49-F238E27FC236}">
                <a16:creationId xmlns:a16="http://schemas.microsoft.com/office/drawing/2014/main" id="{C7DE4B8E-8C60-4638-9D2A-4AF3A9B5191F}"/>
              </a:ext>
            </a:extLst>
          </p:cNvPr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6120" y="4693145"/>
            <a:ext cx="1880989" cy="1080120"/>
          </a:xfrm>
          <a:prstGeom prst="rect">
            <a:avLst/>
          </a:prstGeom>
          <a:ln/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0D3FB0AD-6540-43EC-A5D8-E9FF0340A28C}"/>
              </a:ext>
            </a:extLst>
          </p:cNvPr>
          <p:cNvSpPr txBox="1"/>
          <p:nvPr/>
        </p:nvSpPr>
        <p:spPr>
          <a:xfrm>
            <a:off x="3287688" y="5858800"/>
            <a:ext cx="2853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dirty="0">
                <a:latin typeface="Bahnschrift SemiCondensed" pitchFamily="34" charset="0"/>
              </a:rPr>
              <a:t>Câmara Municipal de Silves</a:t>
            </a:r>
            <a:endParaRPr lang="pt-PT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2D5D4FE-2C20-41A6-8762-6420815E0E28}"/>
              </a:ext>
            </a:extLst>
          </p:cNvPr>
          <p:cNvSpPr txBox="1"/>
          <p:nvPr/>
        </p:nvSpPr>
        <p:spPr>
          <a:xfrm>
            <a:off x="6642706" y="5896322"/>
            <a:ext cx="3917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1800" dirty="0" err="1">
                <a:latin typeface="Bahnschrift SemiCondensed" pitchFamily="34" charset="0"/>
              </a:rPr>
              <a:t>Contentserv</a:t>
            </a:r>
            <a:r>
              <a:rPr lang="pt-PT" sz="1800" dirty="0">
                <a:latin typeface="Bahnschrift SemiCondensed" pitchFamily="34" charset="0"/>
              </a:rPr>
              <a:t> |  </a:t>
            </a:r>
            <a:r>
              <a:rPr lang="pt-PT" sz="1800" dirty="0" err="1">
                <a:latin typeface="Bahnschrift SemiCondensed" pitchFamily="34" charset="0"/>
              </a:rPr>
              <a:t>Geek</a:t>
            </a:r>
            <a:r>
              <a:rPr lang="pt-PT" sz="1800" dirty="0">
                <a:latin typeface="Bahnschrift SemiCondensed" pitchFamily="34" charset="0"/>
              </a:rPr>
              <a:t> </a:t>
            </a:r>
            <a:r>
              <a:rPr lang="pt-PT" sz="1800" dirty="0" err="1">
                <a:latin typeface="Bahnschrift SemiCondensed" pitchFamily="34" charset="0"/>
              </a:rPr>
              <a:t>Girls</a:t>
            </a:r>
            <a:r>
              <a:rPr lang="pt-PT" sz="1800" dirty="0">
                <a:latin typeface="Bahnschrift SemiCondensed" pitchFamily="34" charset="0"/>
              </a:rPr>
              <a:t> Portugal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B901AC3E-B63A-4F82-B383-803CF2D1DB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1008112" cy="1008112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0C81DA4-54C2-4C0D-82F9-223F71F8EDFC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DC5F0868-204F-48EB-A7EA-3896ADB93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CAFEF6DC-5888-441D-A937-AB521D31D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4806CE15-A0B8-4E33-8765-2BC050D1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34" name="Marcador de Posição do Rodapé 2">
              <a:extLst>
                <a:ext uri="{FF2B5EF4-FFF2-40B4-BE49-F238E27FC236}">
                  <a16:creationId xmlns:a16="http://schemas.microsoft.com/office/drawing/2014/main" id="{C8FC57D5-5376-4976-BC23-9569DBB93E4E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35" name="Imagem 34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9690DAC3-D555-44AA-9FA1-58C151B03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47566E90-4DC7-4767-8EC3-E651CE6D9868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37" name="Imagem 36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9F5DB498-EDDC-4D19-A5D1-AD2A78479D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8" name="Imagem 37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7E27C888-773C-47C7-8088-31035939BB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b="1" dirty="0">
                <a:latin typeface="Bahnschrift SemiCondensed" pitchFamily="34" charset="0"/>
              </a:rPr>
              <a:t>PRODUTOS INTELETUAIS DO PROJETO</a:t>
            </a:r>
            <a:endParaRPr lang="pt-PT" sz="2000" b="1" dirty="0">
              <a:latin typeface="Bahnschrift SemiCondensed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95401" y="1988840"/>
            <a:ext cx="11161238" cy="180020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Currículo, orientações programáticas, planos de aula -127 páginas</a:t>
            </a:r>
          </a:p>
          <a:p>
            <a:pPr lvl="1">
              <a:spcBef>
                <a:spcPts val="1200"/>
              </a:spcBef>
            </a:pPr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Kit do Aluno (livro do aluno) – 22 páginas</a:t>
            </a:r>
          </a:p>
          <a:p>
            <a:pPr lvl="1"/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Consciencializar os profissionais de educação das suas ações e estereótipos e incluir a temática na sua prática profissional.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F321EC1-22B9-4D28-A236-CB090374F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63945"/>
            <a:ext cx="1008112" cy="100811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D924445-3A2B-4C06-9E8D-5D0EBA614803}"/>
              </a:ext>
            </a:extLst>
          </p:cNvPr>
          <p:cNvSpPr txBox="1"/>
          <p:nvPr/>
        </p:nvSpPr>
        <p:spPr>
          <a:xfrm>
            <a:off x="407368" y="1412776"/>
            <a:ext cx="10729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>
                <a:latin typeface="Bahnschrift SemiCondensed" pitchFamily="34" charset="0"/>
              </a:rPr>
              <a:t>IO3 </a:t>
            </a:r>
            <a:r>
              <a:rPr lang="pt-P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[PROGRAMA DE TREINO E-STEAM (TP E-STEAM)]</a:t>
            </a:r>
            <a:endParaRPr lang="pt-P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A440D2A-2DF0-46C6-B092-DBDF81A79FC3}"/>
              </a:ext>
            </a:extLst>
          </p:cNvPr>
          <p:cNvSpPr txBox="1"/>
          <p:nvPr/>
        </p:nvSpPr>
        <p:spPr>
          <a:xfrm>
            <a:off x="10176792" y="1835532"/>
            <a:ext cx="2183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03.2019 a 12.2019</a:t>
            </a:r>
            <a:endParaRPr lang="pt-PT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2ED58F-38C2-4416-85F5-9CDFB2351A98}"/>
              </a:ext>
            </a:extLst>
          </p:cNvPr>
          <p:cNvSpPr txBox="1"/>
          <p:nvPr/>
        </p:nvSpPr>
        <p:spPr>
          <a:xfrm>
            <a:off x="479376" y="3547418"/>
            <a:ext cx="10729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dirty="0">
                <a:latin typeface="Bahnschrift SemiCondensed" pitchFamily="34" charset="0"/>
              </a:rPr>
              <a:t>IO5 </a:t>
            </a:r>
            <a:r>
              <a:rPr lang="pt-P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[Adaptação do TP E-STEAM a uma plataforma online a </a:t>
            </a:r>
            <a:r>
              <a:rPr lang="pt-PT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testagem</a:t>
            </a:r>
            <a:r>
              <a:rPr lang="pt-P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]</a:t>
            </a:r>
            <a:endParaRPr lang="pt-P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itchFamily="34" charset="0"/>
            </a:endParaRPr>
          </a:p>
        </p:txBody>
      </p:sp>
      <p:sp>
        <p:nvSpPr>
          <p:cNvPr id="21" name="Marcador de Posição de Conteúdo 2">
            <a:extLst>
              <a:ext uri="{FF2B5EF4-FFF2-40B4-BE49-F238E27FC236}">
                <a16:creationId xmlns:a16="http://schemas.microsoft.com/office/drawing/2014/main" id="{D961F5DA-E5C9-4D45-85F7-C823ECF1364C}"/>
              </a:ext>
            </a:extLst>
          </p:cNvPr>
          <p:cNvSpPr txBox="1">
            <a:spLocks/>
          </p:cNvSpPr>
          <p:nvPr/>
        </p:nvSpPr>
        <p:spPr>
          <a:xfrm>
            <a:off x="695401" y="4190986"/>
            <a:ext cx="11017223" cy="233435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r>
              <a:rPr lang="pt-PT" sz="2400" dirty="0">
                <a:solidFill>
                  <a:srgbClr val="002060"/>
                </a:solidFill>
                <a:latin typeface="Bahnschrift SemiCondensed" pitchFamily="34" charset="0"/>
              </a:rPr>
              <a:t>Plataforma de formação Athena – (curso online)</a:t>
            </a:r>
          </a:p>
          <a:p>
            <a:pPr lvl="1">
              <a:spcBef>
                <a:spcPts val="1200"/>
              </a:spcBef>
            </a:pPr>
            <a:r>
              <a:rPr lang="pt-PT" sz="2400" dirty="0">
                <a:solidFill>
                  <a:srgbClr val="002060"/>
                </a:solidFill>
                <a:latin typeface="Bahnschrift SemiCondensed" pitchFamily="34" charset="0"/>
              </a:rPr>
              <a:t>Aplicação com sessões presenciais a 80 professores</a:t>
            </a:r>
          </a:p>
          <a:p>
            <a:pPr lvl="1">
              <a:spcBef>
                <a:spcPts val="1200"/>
              </a:spcBef>
            </a:pPr>
            <a:r>
              <a:rPr lang="pt-PT" sz="2400" dirty="0">
                <a:solidFill>
                  <a:srgbClr val="002060"/>
                </a:solidFill>
                <a:latin typeface="Bahnschrift SemiCondensed" pitchFamily="34" charset="0"/>
              </a:rPr>
              <a:t>Aplicação indireta a cerca de 1600 alunos</a:t>
            </a:r>
          </a:p>
          <a:p>
            <a:pPr lvl="1">
              <a:spcBef>
                <a:spcPts val="1200"/>
              </a:spcBef>
            </a:pPr>
            <a:r>
              <a:rPr lang="pt-PT" b="1" dirty="0">
                <a:latin typeface="Bahnschrift SemiCondensed" pitchFamily="34" charset="0"/>
              </a:rPr>
              <a:t>Proposta dos professores portugueses</a:t>
            </a:r>
            <a:r>
              <a:rPr lang="pt-PT" dirty="0">
                <a:latin typeface="Bahnschrift SemiCondensed" pitchFamily="34" charset="0"/>
              </a:rPr>
              <a:t>: inserir este programa no currículo escolar, nas aulas de ”Cidadania e desenvolvimento” ou na oferta “+Saber”, ou abordar em contexto de qualquer disciplina [AVALIAÇÃO MUITO POSITIVA]</a:t>
            </a:r>
          </a:p>
          <a:p>
            <a:pPr lvl="1">
              <a:spcBef>
                <a:spcPts val="1200"/>
              </a:spcBef>
            </a:pPr>
            <a:endParaRPr lang="pt-PT" dirty="0">
              <a:solidFill>
                <a:srgbClr val="002060"/>
              </a:solidFill>
              <a:latin typeface="Bahnschrift SemiCondensed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01C22D9-51FE-4BEC-9941-C529B62B8C93}"/>
              </a:ext>
            </a:extLst>
          </p:cNvPr>
          <p:cNvSpPr txBox="1"/>
          <p:nvPr/>
        </p:nvSpPr>
        <p:spPr>
          <a:xfrm>
            <a:off x="10104784" y="3563724"/>
            <a:ext cx="2183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2060"/>
                </a:solidFill>
                <a:latin typeface="Bahnschrift SemiCondensed" pitchFamily="34" charset="0"/>
              </a:rPr>
              <a:t>09.2020 a 11.2020</a:t>
            </a:r>
            <a:endParaRPr lang="pt-PT" dirty="0"/>
          </a:p>
        </p:txBody>
      </p:sp>
      <p:pic>
        <p:nvPicPr>
          <p:cNvPr id="14" name="Imagem 13" descr="athena plataforma.jpg">
            <a:extLst>
              <a:ext uri="{FF2B5EF4-FFF2-40B4-BE49-F238E27FC236}">
                <a16:creationId xmlns:a16="http://schemas.microsoft.com/office/drawing/2014/main" id="{A7E33FA8-5E30-46C0-B05C-C9DD9DC5F0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40" y="3942348"/>
            <a:ext cx="2892788" cy="95465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5434E49-E939-48D0-9D2C-8DE2F57E578B}"/>
              </a:ext>
            </a:extLst>
          </p:cNvPr>
          <p:cNvSpPr txBox="1"/>
          <p:nvPr/>
        </p:nvSpPr>
        <p:spPr>
          <a:xfrm>
            <a:off x="9264352" y="5270976"/>
            <a:ext cx="2628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1600" b="1" dirty="0">
                <a:solidFill>
                  <a:srgbClr val="FF0000"/>
                </a:solidFill>
                <a:latin typeface="Bahnschrift SemiCondensed" pitchFamily="34" charset="0"/>
              </a:rPr>
              <a:t>INSCRIÇÃO ONLINE: </a:t>
            </a:r>
            <a:r>
              <a:rPr lang="pt-PT" sz="1600" dirty="0">
                <a:latin typeface="Bahnschrift SemiCondensed" pitchFamily="34" charset="0"/>
                <a:hlinkClick r:id="rId5"/>
              </a:rPr>
              <a:t>TUTORIAL</a:t>
            </a:r>
            <a:endParaRPr lang="pt-PT" sz="1600" b="1" dirty="0">
              <a:solidFill>
                <a:srgbClr val="FF0000"/>
              </a:solidFill>
              <a:latin typeface="Bahnschrift SemiCondensed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9123B65-76AB-49B7-9C1C-577833AFE31D}"/>
              </a:ext>
            </a:extLst>
          </p:cNvPr>
          <p:cNvSpPr txBox="1"/>
          <p:nvPr/>
        </p:nvSpPr>
        <p:spPr>
          <a:xfrm>
            <a:off x="7842960" y="4922584"/>
            <a:ext cx="3938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sz="1800" u="sng" dirty="0">
                <a:solidFill>
                  <a:srgbClr val="FF0000"/>
                </a:solidFill>
                <a:latin typeface="Bahnschrift SemiBold Condensed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PLATAFORMA: </a:t>
            </a:r>
            <a:r>
              <a:rPr lang="pt-PT" sz="1800" dirty="0">
                <a:solidFill>
                  <a:srgbClr val="00A3D6"/>
                </a:solidFill>
                <a:latin typeface="Bahnschrift SemiBold Condensed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https://athena.entre.gr/en/login</a:t>
            </a:r>
            <a:endParaRPr lang="pt-PT" sz="1800" dirty="0">
              <a:latin typeface="Bahnschrift SemiBold Condensed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8EEE021-7E0A-4D98-B6F7-ED8595F179D7}"/>
              </a:ext>
            </a:extLst>
          </p:cNvPr>
          <p:cNvSpPr txBox="1"/>
          <p:nvPr/>
        </p:nvSpPr>
        <p:spPr>
          <a:xfrm>
            <a:off x="8364252" y="2562436"/>
            <a:ext cx="3528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>
                <a:hlinkClick r:id="rId7"/>
              </a:rPr>
              <a:t>LINK: E-STEAM (e-steamerasmusproject.com)</a:t>
            </a:r>
            <a:endParaRPr lang="pt-PT" sz="1200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A5EB019A-71FA-4E1F-9F8C-AF48BBAC079A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124AF55B-B6A7-4A90-95ED-1296271C3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sp>
          <p:nvSpPr>
            <p:cNvPr id="26" name="Marcador de Posição do Rodapé 2">
              <a:extLst>
                <a:ext uri="{FF2B5EF4-FFF2-40B4-BE49-F238E27FC236}">
                  <a16:creationId xmlns:a16="http://schemas.microsoft.com/office/drawing/2014/main" id="{F1512913-299F-4328-990B-67AFFDB1314E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27" name="Imagem 26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B9F96A77-B235-4C45-9650-AABF61F27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18F631F0-FD1C-4421-807A-401F19D9A5F3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29" name="Imagem 28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D966C095-B04E-45A1-994D-2DF0BB9BD5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0" name="Imagem 29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CE3C5941-71B0-4DAC-BC3E-89C0520D36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9639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-162272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>
                <a:latin typeface="Bahnschrift SemiCondensed" pitchFamily="34" charset="0"/>
              </a:rPr>
              <a:t>TP E-STEAM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981200" y="1207294"/>
            <a:ext cx="8229600" cy="4525963"/>
          </a:xfrm>
        </p:spPr>
        <p:txBody>
          <a:bodyPr>
            <a:noAutofit/>
          </a:bodyPr>
          <a:lstStyle/>
          <a:p>
            <a:endParaRPr lang="pt-PT" sz="2400" dirty="0"/>
          </a:p>
          <a:p>
            <a:pPr algn="ctr">
              <a:buNone/>
            </a:pPr>
            <a:endParaRPr lang="pt-PT" sz="2400" b="1" dirty="0"/>
          </a:p>
          <a:p>
            <a:pPr>
              <a:buNone/>
            </a:pPr>
            <a:r>
              <a:rPr lang="pt-PT" sz="2400" dirty="0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40" y="1556791"/>
            <a:ext cx="3687460" cy="491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539115"/>
            <a:ext cx="3960440" cy="491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9B2B332-A20A-4A95-A2EA-C22118EF5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574" y="2271756"/>
            <a:ext cx="4641939" cy="321200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A1B1518-4DAB-4383-977E-BF33D85233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49357"/>
            <a:ext cx="1008112" cy="1008112"/>
          </a:xfrm>
          <a:prstGeom prst="rect">
            <a:avLst/>
          </a:prstGeom>
        </p:spPr>
      </p:pic>
      <p:sp>
        <p:nvSpPr>
          <p:cNvPr id="11" name="Seta: Para a Direita 10">
            <a:hlinkClick r:id="" action="ppaction://noaction"/>
            <a:extLst>
              <a:ext uri="{FF2B5EF4-FFF2-40B4-BE49-F238E27FC236}">
                <a16:creationId xmlns:a16="http://schemas.microsoft.com/office/drawing/2014/main" id="{C321DE97-FC03-4466-ABC8-F527CC155BA1}"/>
              </a:ext>
            </a:extLst>
          </p:cNvPr>
          <p:cNvSpPr/>
          <p:nvPr/>
        </p:nvSpPr>
        <p:spPr>
          <a:xfrm>
            <a:off x="10560496" y="6426388"/>
            <a:ext cx="576064" cy="386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DD89198-7EA7-4B18-A794-E3C0C5902ECA}"/>
              </a:ext>
            </a:extLst>
          </p:cNvPr>
          <p:cNvGrpSpPr/>
          <p:nvPr/>
        </p:nvGrpSpPr>
        <p:grpSpPr>
          <a:xfrm>
            <a:off x="263352" y="200888"/>
            <a:ext cx="11587272" cy="6588217"/>
            <a:chOff x="263352" y="200888"/>
            <a:chExt cx="11587272" cy="6588217"/>
          </a:xfrm>
        </p:grpSpPr>
        <p:sp>
          <p:nvSpPr>
            <p:cNvPr id="18" name="Marcador de Posição do Rodapé 2">
              <a:extLst>
                <a:ext uri="{FF2B5EF4-FFF2-40B4-BE49-F238E27FC236}">
                  <a16:creationId xmlns:a16="http://schemas.microsoft.com/office/drawing/2014/main" id="{9A97988F-2831-4490-A35A-58F9D196A40F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19" name="Imagem 18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BC15A969-DDC8-4664-8210-401ED1D3D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B1DB3A22-C74F-45FD-AB78-395B0705D417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21" name="Imagem 20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12B90979-180C-48CE-989B-CAA7BD5EC2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2" name="Imagem 21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6F9D6FDC-0717-421A-8586-D2CBFE79F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556792"/>
            <a:ext cx="3024336" cy="468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539982"/>
            <a:ext cx="3122076" cy="469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4B25525-ED54-4040-AB6E-54193CCAC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21648"/>
            <a:ext cx="1008112" cy="1008112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F080ABC-E9BA-45C2-90E0-CEFDDC2A50E7}"/>
              </a:ext>
            </a:extLst>
          </p:cNvPr>
          <p:cNvSpPr txBox="1">
            <a:spLocks/>
          </p:cNvSpPr>
          <p:nvPr/>
        </p:nvSpPr>
        <p:spPr>
          <a:xfrm>
            <a:off x="1981200" y="-171400"/>
            <a:ext cx="8229600" cy="11430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>
                <a:latin typeface="Bahnschrift SemiCondensed" pitchFamily="34" charset="0"/>
              </a:rPr>
              <a:t>KIT E-STEAM DO ALUNO</a:t>
            </a:r>
            <a:endParaRPr lang="pt-PT" sz="2800" dirty="0">
              <a:latin typeface="Bahnschrift SemiCondensed" pitchFamily="34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3E830BE-7F55-4841-964B-405C5CF9EE86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9121FF0-F034-4BB1-8C63-7CEC2200B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B4AFA1B5-21BA-4291-B1D4-3A7966A1F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82364D09-FE68-4ADC-87E8-00C5C6EA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15" name="Marcador de Posição do Rodapé 2">
              <a:extLst>
                <a:ext uri="{FF2B5EF4-FFF2-40B4-BE49-F238E27FC236}">
                  <a16:creationId xmlns:a16="http://schemas.microsoft.com/office/drawing/2014/main" id="{C910C3BB-5F0B-476C-9243-B8554FCBC179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16" name="Imagem 15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D4197C2E-4B99-4210-B691-12F51494D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7D421F13-4D02-42E3-AC6C-5B35F32942B9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18" name="Imagem 17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76E10F14-9518-46C0-BFBD-EE86221990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9" name="Imagem 18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730BE521-84B2-42A4-AB71-9DA1082D73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8170F7D7-D977-44DD-ABFF-56C6F983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4568" y="5659487"/>
            <a:ext cx="8640232" cy="665113"/>
          </a:xfrm>
        </p:spPr>
        <p:txBody>
          <a:bodyPr/>
          <a:lstStyle/>
          <a:p>
            <a:r>
              <a:rPr lang="pt-PT" b="1" dirty="0">
                <a:solidFill>
                  <a:schemeClr val="tx1"/>
                </a:solidFill>
                <a:latin typeface="Bahnschrift SemiCondensed" pitchFamily="34" charset="0"/>
                <a:cs typeface="Arial" pitchFamily="34" charset="0"/>
              </a:rPr>
              <a:t>Erasmus+ Project 2018-1-PT01-KA201-047422</a:t>
            </a:r>
          </a:p>
          <a:p>
            <a:r>
              <a:rPr lang="pt-PT" u="sng" dirty="0">
                <a:latin typeface="Bahnschrift SemiCondensed" pitchFamily="34" charset="0"/>
                <a:hlinkClick r:id="rId2"/>
              </a:rPr>
              <a:t>http://e-steamerasmusproject.com</a:t>
            </a:r>
            <a:r>
              <a:rPr lang="pt-PT" u="sng" dirty="0">
                <a:latin typeface="Bahnschrift SemiCondensed" pitchFamily="34" charset="0"/>
              </a:rPr>
              <a:t> </a:t>
            </a:r>
          </a:p>
          <a:p>
            <a:endParaRPr lang="pt-PT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0E6CFA9-B14D-4AA2-911A-DDDFF0CF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chemeClr val="bg1"/>
                </a:solidFill>
                <a:latin typeface="Bahnschrift SemiCondensed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Bahnschrift SemiCondensed" pitchFamily="34" charset="0"/>
              </a:rPr>
              <a:t>E-STEAM: Equality in Science, Technology, Engineering, Art and Mathematics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BF2B83-29FA-444F-B8A3-DA7717214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8" y="620688"/>
            <a:ext cx="1151853" cy="1151853"/>
          </a:xfrm>
          <a:prstGeom prst="rect">
            <a:avLst/>
          </a:prstGeom>
        </p:spPr>
      </p:pic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6E0A54F0-2866-4BAB-8174-8DD5D2A896C4}"/>
              </a:ext>
            </a:extLst>
          </p:cNvPr>
          <p:cNvSpPr txBox="1">
            <a:spLocks/>
          </p:cNvSpPr>
          <p:nvPr/>
        </p:nvSpPr>
        <p:spPr>
          <a:xfrm>
            <a:off x="2323088" y="2780928"/>
            <a:ext cx="7643192" cy="2808312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PT" sz="2000" dirty="0">
                <a:latin typeface="Bahnschrift SemiCondensed" pitchFamily="34" charset="0"/>
                <a:cs typeface="Times New Roman" pitchFamily="18" charset="0"/>
              </a:rPr>
              <a:t>Coordenador</a:t>
            </a:r>
          </a:p>
          <a:p>
            <a:pPr>
              <a:spcBef>
                <a:spcPts val="600"/>
              </a:spcBef>
            </a:pPr>
            <a:r>
              <a:rPr lang="pt-PT" sz="1800" dirty="0">
                <a:latin typeface="Bahnschrift SemiCondensed" pitchFamily="34" charset="0"/>
                <a:cs typeface="Times New Roman" pitchFamily="18" charset="0"/>
              </a:rPr>
              <a:t>Agrupamento de Escolas de Silves (Portugal) </a:t>
            </a:r>
          </a:p>
          <a:p>
            <a:pPr>
              <a:spcBef>
                <a:spcPts val="600"/>
              </a:spcBef>
            </a:pPr>
            <a:endParaRPr lang="pt-PT" sz="1200" dirty="0">
              <a:latin typeface="Bahnschrift SemiCondensed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pt-PT" sz="1900" dirty="0">
                <a:latin typeface="Bahnschrift SemiCondensed" pitchFamily="34" charset="0"/>
                <a:cs typeface="Times New Roman" pitchFamily="18" charset="0"/>
              </a:rPr>
              <a:t>Parceiros</a:t>
            </a:r>
          </a:p>
          <a:p>
            <a:pPr>
              <a:spcBef>
                <a:spcPts val="600"/>
              </a:spcBef>
            </a:pP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Fundación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</a:t>
            </a: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Universitat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</a:t>
            </a: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Jaume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I – Empresa (Espanha)</a:t>
            </a:r>
          </a:p>
          <a:p>
            <a:pPr>
              <a:spcBef>
                <a:spcPts val="600"/>
              </a:spcBef>
            </a:pP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Dimitrie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</a:t>
            </a: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Cantemir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</a:t>
            </a: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University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</a:t>
            </a: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of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</a:t>
            </a: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Targu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Mures (Roménia)</a:t>
            </a:r>
          </a:p>
          <a:p>
            <a:pPr>
              <a:spcBef>
                <a:spcPts val="600"/>
              </a:spcBef>
            </a:pP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Institute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</a:t>
            </a: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of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</a:t>
            </a: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Entrepreneurship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</a:t>
            </a: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Development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(Grécia)</a:t>
            </a:r>
          </a:p>
          <a:p>
            <a:pPr>
              <a:spcBef>
                <a:spcPts val="600"/>
              </a:spcBef>
            </a:pP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First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</a:t>
            </a: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Private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</a:t>
            </a: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School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Leonardo da Vinci </a:t>
            </a: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Ltd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(Bulgária)</a:t>
            </a:r>
          </a:p>
          <a:p>
            <a:pPr>
              <a:spcBef>
                <a:spcPts val="600"/>
              </a:spcBef>
            </a:pPr>
            <a:r>
              <a:rPr lang="pt-PT" sz="1700" dirty="0" err="1">
                <a:latin typeface="Bahnschrift SemiCondensed" pitchFamily="34" charset="0"/>
                <a:cs typeface="Times New Roman" pitchFamily="18" charset="0"/>
              </a:rPr>
              <a:t>Fundatia</a:t>
            </a:r>
            <a:r>
              <a:rPr lang="pt-PT" sz="1700" dirty="0">
                <a:latin typeface="Bahnschrift SemiCondensed" pitchFamily="34" charset="0"/>
                <a:cs typeface="Times New Roman" pitchFamily="18" charset="0"/>
              </a:rPr>
              <a:t> Profissional (Roménia)</a:t>
            </a:r>
          </a:p>
          <a:p>
            <a:pPr>
              <a:spcBef>
                <a:spcPts val="600"/>
              </a:spcBef>
            </a:pPr>
            <a:endParaRPr lang="pt-PT" sz="2000" dirty="0">
              <a:latin typeface="Bahnschrift SemiCondensed" pitchFamily="34" charset="0"/>
              <a:cs typeface="Times New Roman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B509B-B5D0-4ED7-93EF-5B28D86143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698" y="4175798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FAE7511-DE98-4E4F-930B-0352D12AD06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57" y="5062567"/>
            <a:ext cx="586408" cy="59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C600D16-D412-4541-9386-AB30CF1825FB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844" y="4175798"/>
            <a:ext cx="1228034" cy="32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D2D54AF-AC51-4155-B449-BD51A9039DF8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064" y="3356006"/>
            <a:ext cx="1445332" cy="31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A576444-C5E4-4B9B-9B20-2E98DD3F95E3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674" y="5141191"/>
            <a:ext cx="1008112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C851DFF-C3A2-46E1-A276-304383CDF5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34" y="2897600"/>
            <a:ext cx="976240" cy="69903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1EF4A69-B7FB-4C81-A18B-90B487972E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888" y="6381328"/>
            <a:ext cx="840813" cy="336325"/>
          </a:xfrm>
          <a:prstGeom prst="rect">
            <a:avLst/>
          </a:prstGeom>
        </p:spPr>
      </p:pic>
      <p:sp>
        <p:nvSpPr>
          <p:cNvPr id="18" name="Rectângulo 13">
            <a:extLst>
              <a:ext uri="{FF2B5EF4-FFF2-40B4-BE49-F238E27FC236}">
                <a16:creationId xmlns:a16="http://schemas.microsoft.com/office/drawing/2014/main" id="{18237510-1DAA-48FE-A0E2-D9C76A5BDAFB}"/>
              </a:ext>
            </a:extLst>
          </p:cNvPr>
          <p:cNvSpPr/>
          <p:nvPr/>
        </p:nvSpPr>
        <p:spPr>
          <a:xfrm>
            <a:off x="4345195" y="6407750"/>
            <a:ext cx="6503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Início:  01 de outubro de 2018 | Fim: 31 de janeiro de 2021</a:t>
            </a:r>
          </a:p>
        </p:txBody>
      </p:sp>
    </p:spTree>
    <p:extLst>
      <p:ext uri="{BB962C8B-B14F-4D97-AF65-F5344CB8AC3E}">
        <p14:creationId xmlns:p14="http://schemas.microsoft.com/office/powerpoint/2010/main" val="300144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>
                <a:latin typeface="Bahnschrift SemiCondensed" pitchFamily="34" charset="0"/>
              </a:rPr>
              <a:t>KIT E-STEAM DO ALUNO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7248128" y="1207294"/>
            <a:ext cx="2962672" cy="4525963"/>
          </a:xfrm>
        </p:spPr>
        <p:txBody>
          <a:bodyPr>
            <a:noAutofit/>
          </a:bodyPr>
          <a:lstStyle/>
          <a:p>
            <a:endParaRPr lang="pt-PT" sz="2400" dirty="0">
              <a:latin typeface="Bahnschrift SemiCondensed" pitchFamily="34" charset="0"/>
            </a:endParaRPr>
          </a:p>
          <a:p>
            <a:pPr algn="ctr">
              <a:buNone/>
            </a:pPr>
            <a:r>
              <a:rPr lang="pt-PT" sz="2400" b="1" dirty="0">
                <a:solidFill>
                  <a:srgbClr val="FF0000"/>
                </a:solidFill>
                <a:latin typeface="Bahnschrift SemiCondensed" pitchFamily="34" charset="0"/>
              </a:rPr>
              <a:t>KIT DO ALUNO</a:t>
            </a:r>
          </a:p>
          <a:p>
            <a:pPr algn="ctr">
              <a:buNone/>
            </a:pPr>
            <a:r>
              <a:rPr lang="pt-PT" sz="1800" b="1" dirty="0">
                <a:solidFill>
                  <a:srgbClr val="FF0000"/>
                </a:solidFill>
                <a:latin typeface="Bahnschrift SemiCondensed" pitchFamily="34" charset="0"/>
              </a:rPr>
              <a:t>(alguns exemplos)</a:t>
            </a:r>
            <a:endParaRPr lang="pt-PT" sz="2400" b="1" dirty="0">
              <a:solidFill>
                <a:srgbClr val="FF0000"/>
              </a:solidFill>
              <a:latin typeface="Bahnschrift SemiCondensed" pitchFamily="34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587078"/>
            <a:ext cx="481965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9"/>
          <p:cNvSpPr/>
          <p:nvPr/>
        </p:nvSpPr>
        <p:spPr>
          <a:xfrm>
            <a:off x="6960224" y="5648543"/>
            <a:ext cx="2815612" cy="70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050" dirty="0"/>
          </a:p>
          <a:p>
            <a:r>
              <a:rPr lang="pt-PT" sz="1050" dirty="0"/>
              <a:t>Link</a:t>
            </a:r>
            <a:endParaRPr lang="pt-PT" sz="1050" dirty="0">
              <a:hlinkClick r:id="rId3"/>
            </a:endParaRPr>
          </a:p>
          <a:p>
            <a:r>
              <a:rPr lang="pt-PT" sz="800" dirty="0">
                <a:hlinkClick r:id="rId3"/>
              </a:rPr>
              <a:t>https://www.youtube.com/watch?v=nrZ21nD9I-0</a:t>
            </a:r>
            <a:endParaRPr lang="pt-PT" sz="800" dirty="0"/>
          </a:p>
          <a:p>
            <a:r>
              <a:rPr lang="pt-PT" sz="1050" dirty="0"/>
              <a:t>(com legendas em português no </a:t>
            </a:r>
            <a:r>
              <a:rPr lang="pt-PT" sz="1050" dirty="0" err="1"/>
              <a:t>youtube</a:t>
            </a:r>
            <a:r>
              <a:rPr lang="pt-PT" sz="1050" dirty="0"/>
              <a:t>)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875E077-BE89-496C-8EDE-43EBB1098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21648"/>
            <a:ext cx="1008112" cy="1008112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B47FA19-12CF-4A3C-804D-019B9B3BCD8E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B25AE958-4C51-4975-A914-FCA1D6801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04F8BD8D-5EE3-48EF-A108-9003EFBB3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38B6712E-D252-41DD-BA9B-0DF2CFE8E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18" name="Marcador de Posição do Rodapé 2">
              <a:extLst>
                <a:ext uri="{FF2B5EF4-FFF2-40B4-BE49-F238E27FC236}">
                  <a16:creationId xmlns:a16="http://schemas.microsoft.com/office/drawing/2014/main" id="{24A277DC-C4D4-4EDE-8885-CDFFEC900A7D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19" name="Imagem 18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A4AECC5E-758A-4CD7-987F-A8BC7FD98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C3D6A23-A436-4631-A438-39657C928F78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21" name="Imagem 20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2BDB04C8-DB23-4180-A87A-D6378F92F1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2" name="Imagem 21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CDC9FDC1-9A84-4C2C-84D8-448A225340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7104112" y="1351310"/>
            <a:ext cx="2962672" cy="4525963"/>
          </a:xfrm>
        </p:spPr>
        <p:txBody>
          <a:bodyPr>
            <a:noAutofit/>
          </a:bodyPr>
          <a:lstStyle/>
          <a:p>
            <a:endParaRPr lang="pt-PT" sz="2400" dirty="0">
              <a:latin typeface="Bahnschrift SemiCondensed" pitchFamily="34" charset="0"/>
            </a:endParaRPr>
          </a:p>
          <a:p>
            <a:pPr algn="ctr">
              <a:buNone/>
            </a:pPr>
            <a:r>
              <a:rPr lang="pt-PT" sz="2400" b="1" dirty="0">
                <a:solidFill>
                  <a:srgbClr val="FF0000"/>
                </a:solidFill>
                <a:latin typeface="Bahnschrift SemiCondensed" pitchFamily="34" charset="0"/>
              </a:rPr>
              <a:t>KIT DO ALUNO</a:t>
            </a:r>
          </a:p>
          <a:p>
            <a:pPr algn="ctr">
              <a:buNone/>
            </a:pPr>
            <a:r>
              <a:rPr lang="pt-PT" sz="1800" b="1" dirty="0">
                <a:solidFill>
                  <a:srgbClr val="FF0000"/>
                </a:solidFill>
                <a:latin typeface="Bahnschrift SemiCondensed" pitchFamily="34" charset="0"/>
              </a:rPr>
              <a:t>(alguns exemplos)</a:t>
            </a:r>
            <a:endParaRPr lang="pt-PT" sz="2400" b="1" dirty="0">
              <a:solidFill>
                <a:srgbClr val="FF0000"/>
              </a:solidFill>
              <a:latin typeface="Bahnschrift SemiCondensed" pitchFamily="34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484784"/>
            <a:ext cx="43434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480A063-1A44-432D-BE39-DCBB3B852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21648"/>
            <a:ext cx="1008112" cy="100811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4AA8D354-B7A0-4E57-8805-8756BCBB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71400"/>
            <a:ext cx="8229600" cy="1143000"/>
          </a:xfrm>
        </p:spPr>
        <p:txBody>
          <a:bodyPr>
            <a:noAutofit/>
          </a:bodyPr>
          <a:lstStyle/>
          <a:p>
            <a:r>
              <a:rPr lang="pt-PT" sz="2800" dirty="0">
                <a:latin typeface="Bahnschrift SemiCondensed" pitchFamily="34" charset="0"/>
              </a:rPr>
              <a:t>KIT E-STEAM DO ALUNO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03A0F9D-C66B-45EC-8FB2-B7FAC04572C4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AC5C3817-AA3B-4363-ABB3-BAAEC8A22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0B25487-5AC3-40D0-A1DB-28CE36332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B360A3E1-8793-4787-99A6-D446C0A25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15" name="Marcador de Posição do Rodapé 2">
              <a:extLst>
                <a:ext uri="{FF2B5EF4-FFF2-40B4-BE49-F238E27FC236}">
                  <a16:creationId xmlns:a16="http://schemas.microsoft.com/office/drawing/2014/main" id="{DBFA65CB-ED82-4064-A149-8EB56DA89974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16" name="Imagem 15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11CE74EB-F194-4085-BF51-D3C2D4EBB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A0590B38-C217-40F7-8DAE-52177B54DC76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18" name="Imagem 17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414D5DB9-BE5C-4CA3-88A7-D1D5E1B582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9" name="Imagem 18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60ABF710-D832-487E-B85E-30CEEE1CD3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983432" y="1484785"/>
            <a:ext cx="2962672" cy="4525963"/>
          </a:xfrm>
        </p:spPr>
        <p:txBody>
          <a:bodyPr>
            <a:noAutofit/>
          </a:bodyPr>
          <a:lstStyle/>
          <a:p>
            <a:endParaRPr lang="pt-PT" sz="2400" dirty="0">
              <a:latin typeface="Bahnschrift SemiCondensed" pitchFamily="34" charset="0"/>
            </a:endParaRPr>
          </a:p>
          <a:p>
            <a:pPr algn="ctr">
              <a:buNone/>
            </a:pPr>
            <a:r>
              <a:rPr lang="pt-PT" sz="2400" b="1" dirty="0">
                <a:solidFill>
                  <a:srgbClr val="FF0000"/>
                </a:solidFill>
                <a:latin typeface="Bahnschrift SemiCondensed" pitchFamily="34" charset="0"/>
              </a:rPr>
              <a:t>KIT DO ALUNO</a:t>
            </a:r>
          </a:p>
          <a:p>
            <a:pPr algn="ctr">
              <a:buNone/>
            </a:pPr>
            <a:r>
              <a:rPr lang="pt-PT" sz="1800" b="1" dirty="0">
                <a:solidFill>
                  <a:srgbClr val="FF0000"/>
                </a:solidFill>
                <a:latin typeface="Bahnschrift SemiCondensed" pitchFamily="34" charset="0"/>
              </a:rPr>
              <a:t>(alguns exemplos)</a:t>
            </a:r>
            <a:endParaRPr lang="pt-PT" sz="2400" b="1" dirty="0">
              <a:solidFill>
                <a:srgbClr val="FF0000"/>
              </a:solidFill>
              <a:latin typeface="Bahnschrift SemiCondens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3154" y="1093205"/>
            <a:ext cx="6073360" cy="50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ED4F97F-3689-46B2-94F5-8BDACBF34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63945"/>
            <a:ext cx="1008112" cy="100811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A9AF9723-3DD8-4C3E-9533-250583D9D6A9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4A91E15D-1130-4DFE-9FEF-23BFCBB4F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170B508D-6349-4F14-ACAE-8AD65F4C0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625D919C-BB02-42A8-9FFE-EBDDD79EA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14" name="Marcador de Posição do Rodapé 2">
              <a:extLst>
                <a:ext uri="{FF2B5EF4-FFF2-40B4-BE49-F238E27FC236}">
                  <a16:creationId xmlns:a16="http://schemas.microsoft.com/office/drawing/2014/main" id="{01DBBDCE-CB8E-41F4-92E4-22263A3B71F1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15" name="Imagem 14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7FB66500-B4BE-4A91-B7A2-58ED15CE2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302044E1-DF9F-49AD-AF04-018CABF9E943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17" name="Imagem 16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F1401F65-1880-4473-A8D6-EDBC2A32AE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Imagem 17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3F1405E4-4D5C-4ADA-B707-EF95F3B096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400" b="1" dirty="0">
                <a:latin typeface="Bahnschrift SemiCondensed" pitchFamily="34" charset="0"/>
              </a:rPr>
              <a:t>E-STEAM Erasmus+ Project (CONTACTOS)</a:t>
            </a:r>
            <a:endParaRPr lang="pt-PT" sz="2400" dirty="0">
              <a:latin typeface="Bahnschrift SemiCondensed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825752" y="1124744"/>
            <a:ext cx="8503920" cy="525658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PT" sz="1600" u="sng" dirty="0">
              <a:latin typeface="Bahnschrift SemiCondensed" pitchFamily="34" charset="0"/>
              <a:hlinkClick r:id="rId2"/>
            </a:endParaRPr>
          </a:p>
          <a:p>
            <a:pPr algn="ctr">
              <a:buNone/>
            </a:pPr>
            <a:endParaRPr lang="pt-PT" sz="1600" u="sng" dirty="0">
              <a:latin typeface="Bahnschrift SemiCondensed" pitchFamily="34" charset="0"/>
              <a:hlinkClick r:id="rId2"/>
            </a:endParaRPr>
          </a:p>
          <a:p>
            <a:pPr algn="ctr">
              <a:buNone/>
            </a:pPr>
            <a:endParaRPr lang="pt-PT" sz="1600" u="sng" dirty="0">
              <a:latin typeface="Bahnschrift SemiCondensed" pitchFamily="34" charset="0"/>
              <a:hlinkClick r:id="rId2"/>
            </a:endParaRPr>
          </a:p>
          <a:p>
            <a:pPr algn="ctr">
              <a:buNone/>
            </a:pPr>
            <a:endParaRPr lang="pt-PT" sz="1600" u="sng" dirty="0">
              <a:latin typeface="Bahnschrift SemiCondensed" pitchFamily="34" charset="0"/>
              <a:hlinkClick r:id="rId2"/>
            </a:endParaRPr>
          </a:p>
          <a:p>
            <a:pPr algn="ctr">
              <a:buNone/>
            </a:pPr>
            <a:endParaRPr lang="pt-PT" sz="1600" u="sng" dirty="0">
              <a:latin typeface="Bahnschrift SemiCondensed" pitchFamily="34" charset="0"/>
              <a:hlinkClick r:id="rId2"/>
            </a:endParaRPr>
          </a:p>
          <a:p>
            <a:pPr algn="ctr">
              <a:buNone/>
            </a:pPr>
            <a:endParaRPr lang="pt-PT" sz="1600" u="sng" dirty="0">
              <a:latin typeface="Bahnschrift SemiCondensed" pitchFamily="34" charset="0"/>
              <a:hlinkClick r:id="rId2"/>
            </a:endParaRPr>
          </a:p>
          <a:p>
            <a:pPr algn="ctr">
              <a:buNone/>
            </a:pPr>
            <a:endParaRPr lang="pt-PT" sz="1200" u="sng" dirty="0">
              <a:latin typeface="Bahnschrift SemiCondensed" pitchFamily="34" charset="0"/>
              <a:hlinkClick r:id="rId2"/>
            </a:endParaRPr>
          </a:p>
          <a:p>
            <a:pPr algn="ctr">
              <a:buNone/>
            </a:pPr>
            <a:r>
              <a:rPr lang="pt-PT" sz="1200" u="sng" dirty="0">
                <a:latin typeface="Bahnschrift SemiCondensed" pitchFamily="34" charset="0"/>
                <a:hlinkClick r:id="rId2"/>
              </a:rPr>
              <a:t>http://e-steamerasmusproject.com/</a:t>
            </a:r>
            <a:endParaRPr lang="pt-PT" sz="1200" u="sng" dirty="0">
              <a:latin typeface="Bahnschrift SemiCondensed" pitchFamily="34" charset="0"/>
            </a:endParaRPr>
          </a:p>
          <a:p>
            <a:pPr algn="ctr">
              <a:buNone/>
            </a:pPr>
            <a:endParaRPr lang="pt-PT" sz="1800" dirty="0">
              <a:latin typeface="Bahnschrift SemiCondensed" pitchFamily="34" charset="0"/>
            </a:endParaRPr>
          </a:p>
          <a:p>
            <a:pPr algn="ctr">
              <a:buNone/>
            </a:pPr>
            <a:endParaRPr lang="pt-PT" sz="1800" dirty="0">
              <a:latin typeface="Bahnschrift SemiCondensed" pitchFamily="34" charset="0"/>
            </a:endParaRPr>
          </a:p>
          <a:p>
            <a:pPr algn="ctr">
              <a:buNone/>
            </a:pPr>
            <a:endParaRPr lang="pt-PT" sz="1800" dirty="0">
              <a:latin typeface="Bahnschrift SemiCondensed" pitchFamily="34" charset="0"/>
            </a:endParaRPr>
          </a:p>
          <a:p>
            <a:pPr algn="ctr">
              <a:buNone/>
            </a:pPr>
            <a:endParaRPr lang="pt-PT" sz="1800" dirty="0">
              <a:latin typeface="Bahnschrift SemiCondensed" pitchFamily="34" charset="0"/>
            </a:endParaRPr>
          </a:p>
          <a:p>
            <a:pPr algn="ctr">
              <a:buNone/>
            </a:pPr>
            <a:endParaRPr lang="pt-PT" sz="1800" dirty="0">
              <a:solidFill>
                <a:srgbClr val="0563C1"/>
              </a:solidFill>
              <a:latin typeface="Bahnschrift SemiCondensed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None/>
            </a:pPr>
            <a:r>
              <a:rPr lang="pt-PT" sz="1100" dirty="0">
                <a:solidFill>
                  <a:schemeClr val="bg1"/>
                </a:solidFill>
                <a:latin typeface="Bahnschrift SemiCondensed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</a:t>
            </a:r>
            <a:r>
              <a:rPr lang="pt-PT" sz="1100" u="sng" dirty="0">
                <a:solidFill>
                  <a:srgbClr val="0563C1"/>
                </a:solidFill>
                <a:latin typeface="Bahnschrift SemiCondensed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https://www.facebook.com/ESteamErasmusProject/</a:t>
            </a:r>
            <a:r>
              <a:rPr lang="pt-PT" sz="1100" dirty="0">
                <a:latin typeface="Bahnschrift SemiCondensed" pitchFamily="34" charset="0"/>
              </a:rPr>
              <a:t>	                           </a:t>
            </a:r>
            <a:r>
              <a:rPr lang="pt-PT" sz="1050" dirty="0">
                <a:latin typeface="Bahnschrift SemiCondensed" pitchFamily="34" charset="0"/>
                <a:hlinkClick r:id="rId4"/>
              </a:rPr>
              <a:t>https://www.youtube.com/channel/UCuZz0lRlO-k0cvemLsZbwMA</a:t>
            </a:r>
            <a:endParaRPr lang="pt-PT" sz="1050" dirty="0">
              <a:latin typeface="Bahnschrift SemiCondensed" pitchFamily="34" charset="0"/>
            </a:endParaRPr>
          </a:p>
          <a:p>
            <a:pPr>
              <a:buNone/>
            </a:pPr>
            <a:endParaRPr lang="pt-PT" sz="1050" dirty="0">
              <a:latin typeface="Bahnschrift SemiCondensed" pitchFamily="34" charset="0"/>
            </a:endParaRPr>
          </a:p>
          <a:p>
            <a:pPr algn="ctr">
              <a:buNone/>
            </a:pPr>
            <a:r>
              <a:rPr lang="pt-PT" sz="1050" dirty="0">
                <a:latin typeface="Bahnschrift SemiCondensed" pitchFamily="34" charset="0"/>
              </a:rPr>
              <a:t>E-STEAM Portuguese team</a:t>
            </a:r>
          </a:p>
          <a:p>
            <a:pPr algn="ctr">
              <a:buNone/>
            </a:pPr>
            <a:r>
              <a:rPr lang="pt-PT" sz="1050" dirty="0">
                <a:latin typeface="Bahnschrift SemiCondensed" pitchFamily="34" charset="0"/>
              </a:rPr>
              <a:t>Agrupamento de Escolas de Silves</a:t>
            </a:r>
          </a:p>
          <a:p>
            <a:pPr algn="ctr">
              <a:buNone/>
            </a:pPr>
            <a:r>
              <a:rPr lang="pt-PT" sz="1050" dirty="0">
                <a:latin typeface="Bahnschrift SemiCondensed" pitchFamily="34" charset="0"/>
              </a:rPr>
              <a:t>Nuno  Garção </a:t>
            </a:r>
          </a:p>
          <a:p>
            <a:pPr algn="ctr">
              <a:buNone/>
            </a:pPr>
            <a:r>
              <a:rPr lang="pt-PT" sz="1050" dirty="0" err="1">
                <a:latin typeface="Bahnschrift SemiCondensed" pitchFamily="34" charset="0"/>
                <a:hlinkClick r:id="rId5"/>
              </a:rPr>
              <a:t>esteamerasmusproject@gmail.com</a:t>
            </a:r>
            <a:r>
              <a:rPr lang="pt-PT" sz="1050" dirty="0">
                <a:latin typeface="Bahnschrift SemiCondensed" pitchFamily="34" charset="0"/>
              </a:rPr>
              <a:t>  | </a:t>
            </a:r>
            <a:r>
              <a:rPr lang="pt-PT" sz="1050" dirty="0" err="1">
                <a:latin typeface="Bahnschrift SemiCondensed" pitchFamily="34" charset="0"/>
                <a:hlinkClick r:id="rId6"/>
              </a:rPr>
              <a:t>direcao@aesilves.pt</a:t>
            </a:r>
            <a:r>
              <a:rPr lang="pt-PT" sz="1050" dirty="0">
                <a:latin typeface="Bahnschrift SemiCondensed" pitchFamily="34" charset="0"/>
              </a:rPr>
              <a:t> </a:t>
            </a:r>
            <a:endParaRPr lang="pt-PT" b="1" dirty="0">
              <a:latin typeface="Bahnschrift SemiCondensed" pitchFamily="34" charset="0"/>
            </a:endParaRPr>
          </a:p>
          <a:p>
            <a:endParaRPr lang="pt-PT" dirty="0">
              <a:latin typeface="Bahnschrift SemiCondensed" pitchFamily="34" charset="0"/>
            </a:endParaRPr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1988840"/>
            <a:ext cx="523054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Facebook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3849508"/>
            <a:ext cx="3240360" cy="1091661"/>
          </a:xfrm>
          <a:prstGeom prst="rect">
            <a:avLst/>
          </a:prstGeom>
        </p:spPr>
      </p:pic>
      <p:pic>
        <p:nvPicPr>
          <p:cNvPr id="8" name="Imagem 7" descr="YouTube.png">
            <a:hlinkClick r:id="rId4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3933056"/>
            <a:ext cx="3672408" cy="931776"/>
          </a:xfrm>
          <a:prstGeom prst="rect">
            <a:avLst/>
          </a:prstGeom>
        </p:spPr>
      </p:pic>
      <p:pic>
        <p:nvPicPr>
          <p:cNvPr id="9" name="Imagem 8" descr="LogosBeneficairesErasmus+LEFT_P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9" y="466451"/>
            <a:ext cx="2279247" cy="501087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F1DAEECF-B99B-4A37-9296-2AE109A5CBFF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390AC70B-C871-474F-9BFD-3ACC9E0E2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6FC423F8-44C9-46E2-A5FB-BDF367E4D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93B94A32-18E1-4BCA-A778-807FBA564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14" name="Marcador de Posição do Rodapé 2">
              <a:extLst>
                <a:ext uri="{FF2B5EF4-FFF2-40B4-BE49-F238E27FC236}">
                  <a16:creationId xmlns:a16="http://schemas.microsoft.com/office/drawing/2014/main" id="{8813124E-981F-4851-85B5-925A4793B9E8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15" name="Imagem 14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98C74E43-60D1-4832-A601-1F24083C9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59A640C2-E2FC-45BB-80D7-E893B1D0FE87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17" name="Imagem 16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77800407-F4AC-4658-83BC-4DF8F2D96A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Imagem 17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7FD621DD-6572-4C5D-9E56-89EA9BE842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2927648" y="4149080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b="1" dirty="0">
                <a:latin typeface="Bahnschrift SemiCondensed" pitchFamily="34" charset="0"/>
                <a:cs typeface="Arial" pitchFamily="34" charset="0"/>
              </a:rPr>
              <a:t>Erasmus+ Project 2018-1-PT01-KA201-047422</a:t>
            </a:r>
          </a:p>
          <a:p>
            <a:pPr algn="ctr"/>
            <a:r>
              <a:rPr lang="pt-PT" u="sng" dirty="0">
                <a:latin typeface="Bahnschrift SemiCondensed" pitchFamily="34" charset="0"/>
                <a:hlinkClick r:id="rId2"/>
              </a:rPr>
              <a:t>http://e-steamerasmusproject.com/</a:t>
            </a:r>
            <a:endParaRPr lang="pt-PT" u="sng" dirty="0">
              <a:latin typeface="Bahnschrift SemiCondensed" pitchFamily="34" charset="0"/>
            </a:endParaRPr>
          </a:p>
          <a:p>
            <a:endParaRPr lang="pt-PT" dirty="0">
              <a:latin typeface="Bahnschrift SemiCondensed" pitchFamily="34" charset="0"/>
              <a:cs typeface="Arial" pitchFamily="34" charset="0"/>
            </a:endParaRPr>
          </a:p>
        </p:txBody>
      </p:sp>
      <p:pic>
        <p:nvPicPr>
          <p:cNvPr id="6" name="Imagem 5" descr="logo-esteam-1-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916832"/>
            <a:ext cx="1944216" cy="1944216"/>
          </a:xfrm>
          <a:prstGeom prst="rect">
            <a:avLst/>
          </a:prstGeom>
        </p:spPr>
      </p:pic>
      <p:pic>
        <p:nvPicPr>
          <p:cNvPr id="7" name="Imagem 6" descr="Logo Erasmus+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4797153"/>
            <a:ext cx="1879104" cy="536589"/>
          </a:xfrm>
          <a:prstGeom prst="rect">
            <a:avLst/>
          </a:prstGeom>
        </p:spPr>
      </p:pic>
      <p:pic>
        <p:nvPicPr>
          <p:cNvPr id="8" name="Imagem 7" descr="LogosBeneficairesErasmus+LEFT_PT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5427762"/>
            <a:ext cx="2855311" cy="6277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ângulo 1"/>
          <p:cNvSpPr>
            <a:spLocks noChangeArrowheads="1"/>
          </p:cNvSpPr>
          <p:nvPr/>
        </p:nvSpPr>
        <p:spPr bwMode="auto">
          <a:xfrm>
            <a:off x="2676402" y="3933057"/>
            <a:ext cx="78120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PT" sz="2800" dirty="0">
                <a:latin typeface="Bahnschrift SemiCondensed" pitchFamily="34" charset="0"/>
                <a:cs typeface="Times New Roman" pitchFamily="18" charset="0"/>
              </a:rPr>
              <a:t>Poderão os resultados escolares definir o género?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95724" y="1988841"/>
            <a:ext cx="591540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PT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ATIVIDADE PARA REFLETIR</a:t>
            </a:r>
          </a:p>
          <a:p>
            <a:pPr algn="ctr">
              <a:defRPr/>
            </a:pPr>
            <a:r>
              <a:rPr lang="pt-PT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Incluída no Programa de Treino E-STEAM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2016C03-C9B3-4CEA-B307-8B5127186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19363"/>
            <a:ext cx="1008112" cy="1008112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BB5B385-8279-446D-BB13-2AB83E1DA6A7}"/>
              </a:ext>
            </a:extLst>
          </p:cNvPr>
          <p:cNvGrpSpPr/>
          <p:nvPr/>
        </p:nvGrpSpPr>
        <p:grpSpPr>
          <a:xfrm>
            <a:off x="10344472" y="228598"/>
            <a:ext cx="1506152" cy="1459778"/>
            <a:chOff x="8947792" y="260648"/>
            <a:chExt cx="2853432" cy="2671825"/>
          </a:xfrm>
        </p:grpSpPr>
        <p:pic>
          <p:nvPicPr>
            <p:cNvPr id="16" name="Imagem 15" descr="Uma imagem com texto&#10;&#10;Descrição gerada automaticamente">
              <a:extLst>
                <a:ext uri="{FF2B5EF4-FFF2-40B4-BE49-F238E27FC236}">
                  <a16:creationId xmlns:a16="http://schemas.microsoft.com/office/drawing/2014/main" id="{48128E87-B1C2-4B75-AD24-30EBC5287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1945" y="2168379"/>
              <a:ext cx="2839279" cy="7640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Imagem 16" descr="Uma imagem com texto&#10;&#10;Descrição gerada automaticamente">
              <a:extLst>
                <a:ext uri="{FF2B5EF4-FFF2-40B4-BE49-F238E27FC236}">
                  <a16:creationId xmlns:a16="http://schemas.microsoft.com/office/drawing/2014/main" id="{D90728BD-A1C4-4E46-85ED-8EB341EEB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47792" y="260648"/>
              <a:ext cx="2839279" cy="1889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AC4203F-C147-42F6-BCBD-D2A2A859E81D}"/>
              </a:ext>
            </a:extLst>
          </p:cNvPr>
          <p:cNvGrpSpPr/>
          <p:nvPr/>
        </p:nvGrpSpPr>
        <p:grpSpPr>
          <a:xfrm>
            <a:off x="10344472" y="228597"/>
            <a:ext cx="1506152" cy="1459778"/>
            <a:chOff x="8947792" y="260648"/>
            <a:chExt cx="2853432" cy="2671825"/>
          </a:xfrm>
        </p:grpSpPr>
        <p:pic>
          <p:nvPicPr>
            <p:cNvPr id="19" name="Imagem 18" descr="Uma imagem com texto&#10;&#10;Descrição gerada automaticamente">
              <a:extLst>
                <a:ext uri="{FF2B5EF4-FFF2-40B4-BE49-F238E27FC236}">
                  <a16:creationId xmlns:a16="http://schemas.microsoft.com/office/drawing/2014/main" id="{6DF20E4F-9479-4F9E-97EA-3BCC2D4790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1945" y="2168379"/>
              <a:ext cx="2839279" cy="7640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Imagem 19" descr="Uma imagem com texto&#10;&#10;Descrição gerada automaticamente">
              <a:extLst>
                <a:ext uri="{FF2B5EF4-FFF2-40B4-BE49-F238E27FC236}">
                  <a16:creationId xmlns:a16="http://schemas.microsoft.com/office/drawing/2014/main" id="{6951DE97-38BB-4C6A-B412-D0C27D215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47792" y="260648"/>
              <a:ext cx="2839279" cy="1889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504DCAE-DC2A-44DD-AF04-B3D217FEA89D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DEFFD532-39AF-46E8-B5B3-7D3593576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920E9517-35AF-4153-9E2A-C87F10E69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FD7408AE-66AF-480E-9E53-1C7110F40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13" name="Marcador de Posição do Rodapé 2">
              <a:extLst>
                <a:ext uri="{FF2B5EF4-FFF2-40B4-BE49-F238E27FC236}">
                  <a16:creationId xmlns:a16="http://schemas.microsoft.com/office/drawing/2014/main" id="{C65ECC5E-4B21-407A-ACE8-78C795929059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14" name="Imagem 13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01BB14DF-4A3F-4CD8-9508-4149E552E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6219386F-D10C-4A71-A34F-61BDF606D2E6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22" name="Imagem 21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5D764E32-8D79-4915-BAD6-6707535C49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3" name="Imagem 22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17AB2C51-0398-4493-ACF4-2CA81FC254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893B7D5-3AF8-4510-83E8-1BDEDAE6109F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1E66DCF8-850A-4877-9CCD-22660445B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499198FA-8339-4014-B6D9-B07013349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D6F1150-261A-4B09-97FB-465B71B40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14" name="Marcador de Posição do Rodapé 2">
              <a:extLst>
                <a:ext uri="{FF2B5EF4-FFF2-40B4-BE49-F238E27FC236}">
                  <a16:creationId xmlns:a16="http://schemas.microsoft.com/office/drawing/2014/main" id="{5B2456F0-EE24-4771-B2EE-4E12F4E12513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/>
                <a:t>Erasmus+ Project 2018-1-PT01-KA201-047422</a:t>
              </a:r>
              <a:endParaRPr lang="pt-PT" dirty="0"/>
            </a:p>
          </p:txBody>
        </p:sp>
        <p:pic>
          <p:nvPicPr>
            <p:cNvPr id="15" name="Imagem 14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CEEDA3E6-0121-45E8-94CF-A2FFF8C35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83539542-D7C7-43A5-8F69-153CD0DF8F77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17" name="Imagem 16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445BD18D-5274-4F34-85DF-6DA334EF4F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Imagem 17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40FE014F-0081-41F0-BA65-40177F2E71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>
                <a:solidFill>
                  <a:srgbClr val="7B9899"/>
                </a:solidFill>
                <a:latin typeface="Bahnschrift SemiCondensed" pitchFamily="34" charset="0"/>
              </a:rPr>
              <a:t>Atividade exploratória inicial </a:t>
            </a:r>
          </a:p>
        </p:txBody>
      </p:sp>
      <p:sp>
        <p:nvSpPr>
          <p:cNvPr id="22534" name="CaixaDeTexto 14"/>
          <p:cNvSpPr txBox="1">
            <a:spLocks noChangeArrowheads="1"/>
          </p:cNvSpPr>
          <p:nvPr/>
        </p:nvSpPr>
        <p:spPr bwMode="auto">
          <a:xfrm>
            <a:off x="119336" y="1556792"/>
            <a:ext cx="10225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b="1" dirty="0">
                <a:latin typeface="Bahnschrift SemiCondensed" pitchFamily="34" charset="0"/>
                <a:cs typeface="Times New Roman" pitchFamily="18" charset="0"/>
              </a:rPr>
              <a:t>   PONTO DE PARTIDA:</a:t>
            </a:r>
          </a:p>
          <a:p>
            <a:pPr algn="r"/>
            <a:r>
              <a:rPr lang="pt-PT" sz="1600" b="1" dirty="0">
                <a:latin typeface="Bahnschrift SemiCondensed" pitchFamily="34" charset="0"/>
                <a:cs typeface="Times New Roman" pitchFamily="18" charset="0"/>
              </a:rPr>
              <a:t>Tabela com os resultados escolares de uma turma nas áreas STEAM + Educação Física, sem identificação do género (8.ºANO).</a:t>
            </a:r>
            <a:endParaRPr lang="pt-PT" altLang="pt-PT" sz="1600" b="1" dirty="0">
              <a:latin typeface="Bahnschrift SemiCondensed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6376" y="2219034"/>
            <a:ext cx="8210064" cy="382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C2EFD1D-7EBB-4AD3-A997-F241B2F122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19363"/>
            <a:ext cx="1008112" cy="1008112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00C4DA0C-21B2-448C-B2C9-E446D1238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54760" y="6093296"/>
            <a:ext cx="6545496" cy="23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PT" altLang="pt-PT" sz="2000" dirty="0">
                <a:solidFill>
                  <a:srgbClr val="7B9899"/>
                </a:solidFill>
                <a:latin typeface="Bahnschrift SemiCondensed" pitchFamily="34" charset="0"/>
              </a:rPr>
              <a:t>BASEADO NO GUIÃO DO PLANO DE AULA PARA EXPLORAÇÃO </a:t>
            </a:r>
            <a:br>
              <a:rPr lang="pt-PT" altLang="pt-PT" sz="2000" dirty="0">
                <a:solidFill>
                  <a:srgbClr val="7B9899"/>
                </a:solidFill>
                <a:latin typeface="Bahnschrift SemiCondensed" pitchFamily="34" charset="0"/>
              </a:rPr>
            </a:br>
            <a:r>
              <a:rPr lang="pt-PT" altLang="pt-PT" sz="2000" dirty="0">
                <a:solidFill>
                  <a:srgbClr val="7B9899"/>
                </a:solidFill>
                <a:latin typeface="Bahnschrift SemiCondensed" pitchFamily="34" charset="0"/>
              </a:rPr>
              <a:t>COM PROFESSORES</a:t>
            </a:r>
          </a:p>
        </p:txBody>
      </p:sp>
      <p:sp>
        <p:nvSpPr>
          <p:cNvPr id="24582" name="Rectângulo 2"/>
          <p:cNvSpPr>
            <a:spLocks noChangeArrowheads="1"/>
          </p:cNvSpPr>
          <p:nvPr/>
        </p:nvSpPr>
        <p:spPr bwMode="auto">
          <a:xfrm>
            <a:off x="767408" y="1988840"/>
            <a:ext cx="108732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r>
              <a:rPr lang="pt-PT" sz="2000" b="1" dirty="0">
                <a:solidFill>
                  <a:srgbClr val="0070C0"/>
                </a:solidFill>
                <a:latin typeface="Bahnschrift SemiCondensed" pitchFamily="34" charset="0"/>
              </a:rPr>
              <a:t>     QUESTÕES (1ª FASE)</a:t>
            </a:r>
          </a:p>
          <a:p>
            <a:pPr marL="285750" indent="-285750">
              <a:buFontTx/>
              <a:buChar char="-"/>
            </a:pPr>
            <a:endParaRPr lang="pt-PT" sz="2000" dirty="0">
              <a:latin typeface="Bahnschrift SemiCondensed" pitchFamily="34" charset="0"/>
            </a:endParaRPr>
          </a:p>
          <a:p>
            <a:pPr marL="285750" indent="-285750">
              <a:buFontTx/>
              <a:buChar char="-"/>
            </a:pPr>
            <a:r>
              <a:rPr lang="pt-PT" sz="2000" dirty="0">
                <a:latin typeface="Bahnschrift SemiCondensed" pitchFamily="34" charset="0"/>
              </a:rPr>
              <a:t>Analise a informação e pense no que poderia dizer sobre os alunos desta turma em geral e em particular?</a:t>
            </a:r>
          </a:p>
          <a:p>
            <a:pPr marL="285750" indent="-285750">
              <a:buFontTx/>
              <a:buChar char="-"/>
            </a:pPr>
            <a:endParaRPr lang="pt-PT" sz="2000" dirty="0">
              <a:latin typeface="Bahnschrift SemiCondensed" pitchFamily="34" charset="0"/>
            </a:endParaRPr>
          </a:p>
          <a:p>
            <a:pPr marL="285750" indent="-285750">
              <a:buFontTx/>
              <a:buChar char="-"/>
            </a:pPr>
            <a:r>
              <a:rPr lang="pt-PT" sz="2000" b="1" dirty="0">
                <a:latin typeface="Bahnschrift SemiCondensed" pitchFamily="34" charset="0"/>
              </a:rPr>
              <a:t>Consegue com esta informação identificar o sexo dos alunos?</a:t>
            </a:r>
            <a:r>
              <a:rPr lang="pt-PT" sz="2000" dirty="0">
                <a:latin typeface="Bahnschrift SemiCondensed" pitchFamily="34" charset="0"/>
              </a:rPr>
              <a:t> O que o/a leva a afirmar que esse resultado está associado a uma menina ou a um menino?</a:t>
            </a:r>
          </a:p>
          <a:p>
            <a:pPr marL="285750" indent="-285750">
              <a:buFontTx/>
              <a:buChar char="-"/>
            </a:pPr>
            <a:endParaRPr lang="pt-PT" sz="2000" dirty="0">
              <a:latin typeface="Bahnschrift SemiCondensed" pitchFamily="34" charset="0"/>
            </a:endParaRPr>
          </a:p>
          <a:p>
            <a:pPr marL="285750" indent="-285750">
              <a:buFontTx/>
              <a:buChar char="-"/>
            </a:pPr>
            <a:r>
              <a:rPr lang="pt-PT" sz="2000" b="1" dirty="0">
                <a:latin typeface="Bahnschrift SemiCondensed" pitchFamily="34" charset="0"/>
              </a:rPr>
              <a:t>Os resultados de alguma disciplina em particular influenciou a sua escolha? </a:t>
            </a:r>
            <a:r>
              <a:rPr lang="pt-PT" sz="2000" dirty="0">
                <a:latin typeface="Bahnschrift SemiCondensed" pitchFamily="34" charset="0"/>
              </a:rPr>
              <a:t>Quais? Porquê?</a:t>
            </a:r>
          </a:p>
          <a:p>
            <a:pPr marL="285750" indent="-285750">
              <a:buFontTx/>
              <a:buChar char="-"/>
            </a:pPr>
            <a:endParaRPr lang="pt-PT" sz="2000" dirty="0">
              <a:latin typeface="Bahnschrift SemiCondensed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36E8B7A-51C3-4A56-8717-28DDDEDDE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19363"/>
            <a:ext cx="1008112" cy="1008112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C4F60805-2788-4A48-8F34-A7BE8C4155B5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44B7A5E-7302-48A3-83DC-762904BF0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49B2E04-33C1-4720-9BA8-5D2056DA1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C544828-10E1-43CB-B597-54F0F0C3D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13" name="Marcador de Posição do Rodapé 2">
              <a:extLst>
                <a:ext uri="{FF2B5EF4-FFF2-40B4-BE49-F238E27FC236}">
                  <a16:creationId xmlns:a16="http://schemas.microsoft.com/office/drawing/2014/main" id="{4CD8D785-93E2-4BB1-925C-7AB76546DCB3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14" name="Imagem 13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CFCB5067-BA59-4980-95DD-520A00C69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A151254C-30B2-4CA9-9E94-D5443F16883D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16" name="Imagem 15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8D4E52F4-10D2-420D-A028-B76FCC066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Imagem 16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6FC697F8-FB80-4B2E-84C5-5042A9857E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>
                <a:solidFill>
                  <a:srgbClr val="7B9899"/>
                </a:solidFill>
                <a:latin typeface="Bahnschrift SemiCondensed" pitchFamily="34" charset="0"/>
              </a:rPr>
              <a:t>Atividade exploratória inicial </a:t>
            </a:r>
          </a:p>
        </p:txBody>
      </p:sp>
      <p:sp>
        <p:nvSpPr>
          <p:cNvPr id="22534" name="CaixaDeTexto 14"/>
          <p:cNvSpPr txBox="1">
            <a:spLocks noChangeArrowheads="1"/>
          </p:cNvSpPr>
          <p:nvPr/>
        </p:nvSpPr>
        <p:spPr bwMode="auto">
          <a:xfrm>
            <a:off x="407368" y="1556791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600" b="1" dirty="0">
                <a:latin typeface="Bahnschrift SemiCondensed" pitchFamily="34" charset="0"/>
                <a:cs typeface="Times New Roman" pitchFamily="18" charset="0"/>
              </a:rPr>
              <a:t>Tabela com os resultados escolares de uma turma sem identificação do género.</a:t>
            </a:r>
            <a:endParaRPr lang="pt-PT" altLang="pt-PT" sz="1600" b="1" dirty="0">
              <a:latin typeface="Bahnschrift SemiCondensed" pitchFamily="34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520680" y="6120408"/>
            <a:ext cx="22284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/>
              <a:t>Escala de classificação de 1 a 5</a:t>
            </a:r>
          </a:p>
        </p:txBody>
      </p:sp>
      <p:pic>
        <p:nvPicPr>
          <p:cNvPr id="3074" name="Picture 2" descr="Imagens Duvida | Vetores, fotos de arquivo e PSD gráti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9" y="2470883"/>
            <a:ext cx="3542270" cy="3542272"/>
          </a:xfrm>
          <a:prstGeom prst="rect">
            <a:avLst/>
          </a:prstGeom>
          <a:noFill/>
        </p:spPr>
      </p:pic>
      <p:grpSp>
        <p:nvGrpSpPr>
          <p:cNvPr id="15" name="Grupo 14"/>
          <p:cNvGrpSpPr/>
          <p:nvPr/>
        </p:nvGrpSpPr>
        <p:grpSpPr>
          <a:xfrm>
            <a:off x="4511825" y="1599515"/>
            <a:ext cx="6408711" cy="4527490"/>
            <a:chOff x="2987824" y="2060848"/>
            <a:chExt cx="5895139" cy="424165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060848"/>
              <a:ext cx="2128427" cy="4241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457" y="2069813"/>
              <a:ext cx="3761506" cy="422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7998571D-F4ED-4EE0-8B34-E45D3DF6F0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19363"/>
            <a:ext cx="1008112" cy="1008112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3935979-4FDB-47CB-8CC7-63AED440A241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9223C5A7-F888-4DA5-967C-A407A18A1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DE6A1897-2613-47A1-8C5B-F6D0E7D72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D0618F75-C20D-49B7-9B42-61490F31D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20" name="Marcador de Posição do Rodapé 2">
              <a:extLst>
                <a:ext uri="{FF2B5EF4-FFF2-40B4-BE49-F238E27FC236}">
                  <a16:creationId xmlns:a16="http://schemas.microsoft.com/office/drawing/2014/main" id="{05D55F2B-360A-4EBF-A847-DEAB398EBF25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21" name="Imagem 20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14267BBC-6C51-46EB-AB16-4E0CE5AD4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655FFB31-68F8-4248-8AFA-47EF96180A4D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23" name="Imagem 22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A9B729B0-C0E9-490E-97A3-6E31BE9602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4" name="Imagem 23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BA0387AA-4475-4084-AB24-9B4EE846AC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>
                <a:solidFill>
                  <a:srgbClr val="7B9899"/>
                </a:solidFill>
                <a:latin typeface="Bahnschrift SemiCondensed" pitchFamily="34" charset="0"/>
              </a:rPr>
              <a:t>Atividade exploratória inicial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07368" y="5036983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Bahnschrift SemiCondensed" pitchFamily="34" charset="0"/>
              </a:rPr>
              <a:t>Mais informações!!! Poderão ajudar?</a:t>
            </a:r>
          </a:p>
          <a:p>
            <a:endParaRPr lang="pt-PT" dirty="0">
              <a:latin typeface="Bahnschrift SemiCondensed" pitchFamily="34" charset="0"/>
              <a:cs typeface="Times New Roman" pitchFamily="18" charset="0"/>
            </a:endParaRPr>
          </a:p>
          <a:p>
            <a:r>
              <a:rPr lang="pt-PT" dirty="0">
                <a:latin typeface="Bahnschrift SemiCondensed" pitchFamily="34" charset="0"/>
                <a:cs typeface="Times New Roman" pitchFamily="18" charset="0"/>
              </a:rPr>
              <a:t>Caracterização do tipo de aluno/a pelo DT, sem identificação do género.</a:t>
            </a:r>
            <a:endParaRPr lang="pt-PT" dirty="0">
              <a:latin typeface="Bahnschrift SemiCondensed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79" y="1596251"/>
            <a:ext cx="5328592" cy="453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o 13"/>
          <p:cNvGrpSpPr/>
          <p:nvPr/>
        </p:nvGrpSpPr>
        <p:grpSpPr>
          <a:xfrm>
            <a:off x="767408" y="1484784"/>
            <a:ext cx="3816424" cy="3456384"/>
            <a:chOff x="2987824" y="2060848"/>
            <a:chExt cx="5895139" cy="424165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060848"/>
              <a:ext cx="2128427" cy="4241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1457" y="2060848"/>
              <a:ext cx="3761506" cy="422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AEA01F61-7044-4B9B-9492-7E89263A09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19363"/>
            <a:ext cx="1008112" cy="1008112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84E4D89-75A2-4222-8A38-993819761655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FB664C8-1C1A-4D2E-8A28-56508B8BF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C631212B-499E-4DD1-9F0E-9698961ED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2C6CD7D2-0B6F-421B-8DFD-CF7697FEE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21" name="Marcador de Posição do Rodapé 2">
              <a:extLst>
                <a:ext uri="{FF2B5EF4-FFF2-40B4-BE49-F238E27FC236}">
                  <a16:creationId xmlns:a16="http://schemas.microsoft.com/office/drawing/2014/main" id="{4E67FC1D-1DA4-4BE4-A43D-A4649B06AD6A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22" name="Imagem 21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E5D185CD-54D2-4D39-9A17-3A731E099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1F57AC28-6119-4A43-BA45-04B30A83F04D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24" name="Imagem 23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1E53F744-9E84-428F-B464-5B9DF5BCAC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5" name="Imagem 24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AA0AD5DE-56DF-429A-AB8D-69EE3092C2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ângulo 1"/>
          <p:cNvSpPr>
            <a:spLocks noChangeArrowheads="1"/>
          </p:cNvSpPr>
          <p:nvPr/>
        </p:nvSpPr>
        <p:spPr bwMode="auto">
          <a:xfrm>
            <a:off x="1775520" y="332656"/>
            <a:ext cx="8811872" cy="69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dirty="0">
                <a:latin typeface="Bahnschrift SemiCondensed" pitchFamily="34" charset="0"/>
                <a:ea typeface="Calibri" pitchFamily="34" charset="0"/>
                <a:cs typeface="Times New Roman" pitchFamily="18" charset="0"/>
              </a:rPr>
              <a:t>Tabela com os resultados escolares da turma em estudo nas áreas STEAM + Educação Física, </a:t>
            </a:r>
            <a:r>
              <a:rPr lang="pt-PT" b="1" dirty="0">
                <a:latin typeface="Bahnschrift SemiCondensed" pitchFamily="34" charset="0"/>
                <a:ea typeface="Calibri" pitchFamily="34" charset="0"/>
                <a:cs typeface="Times New Roman" pitchFamily="18" charset="0"/>
              </a:rPr>
              <a:t>com identificação do género</a:t>
            </a:r>
            <a:r>
              <a:rPr lang="pt-PT" dirty="0">
                <a:latin typeface="Bahnschrift SemiCondensed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1631505" y="1628800"/>
            <a:ext cx="8955887" cy="5040560"/>
            <a:chOff x="251520" y="1628800"/>
            <a:chExt cx="8955887" cy="504056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28800"/>
              <a:ext cx="457303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870" y="1628800"/>
              <a:ext cx="4441537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Seta para a esquerda 9"/>
          <p:cNvSpPr/>
          <p:nvPr/>
        </p:nvSpPr>
        <p:spPr>
          <a:xfrm>
            <a:off x="4079776" y="5085184"/>
            <a:ext cx="15841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para a esquerda 10"/>
          <p:cNvSpPr/>
          <p:nvPr/>
        </p:nvSpPr>
        <p:spPr>
          <a:xfrm>
            <a:off x="4079776" y="3789040"/>
            <a:ext cx="15841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esquerda 12"/>
          <p:cNvSpPr/>
          <p:nvPr/>
        </p:nvSpPr>
        <p:spPr>
          <a:xfrm>
            <a:off x="4079776" y="4005064"/>
            <a:ext cx="1584176" cy="2160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a esquerda 13"/>
          <p:cNvSpPr/>
          <p:nvPr/>
        </p:nvSpPr>
        <p:spPr>
          <a:xfrm>
            <a:off x="4079776" y="5949280"/>
            <a:ext cx="1584176" cy="2160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Seta para a esquerda 14"/>
          <p:cNvSpPr/>
          <p:nvPr/>
        </p:nvSpPr>
        <p:spPr>
          <a:xfrm>
            <a:off x="4079776" y="2654842"/>
            <a:ext cx="1584176" cy="21602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/>
          <p:cNvSpPr txBox="1"/>
          <p:nvPr/>
        </p:nvSpPr>
        <p:spPr>
          <a:xfrm>
            <a:off x="6384033" y="1367191"/>
            <a:ext cx="4158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rgbClr val="FF0000"/>
                </a:solidFill>
              </a:rPr>
              <a:t>*</a:t>
            </a:r>
            <a:r>
              <a:rPr lang="pt-PT" sz="1100" dirty="0"/>
              <a:t>DESORG / POUCO TRABALHADORA E POUCO METÓDICA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879976" y="3933057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4203B88-894C-4421-8422-97A1D6B9A1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19363"/>
            <a:ext cx="1008112" cy="100811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372B88F-13AE-4A96-9FC5-02A1AB90CA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6099728"/>
            <a:ext cx="555341" cy="55534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ADF77A0A-0D3A-400B-93D5-03DD4F1DDB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06" y="6391613"/>
            <a:ext cx="658642" cy="263456"/>
          </a:xfrm>
          <a:prstGeom prst="rect">
            <a:avLst/>
          </a:prstGeom>
        </p:spPr>
      </p:pic>
      <p:pic>
        <p:nvPicPr>
          <p:cNvPr id="25" name="Imagem 24" descr="Uma imagem com texto, ClipArt&#10;&#10;Descrição gerada automaticamente">
            <a:extLst>
              <a:ext uri="{FF2B5EF4-FFF2-40B4-BE49-F238E27FC236}">
                <a16:creationId xmlns:a16="http://schemas.microsoft.com/office/drawing/2014/main" id="{ED9AA925-4B46-41E4-823D-EBB34F4971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400007"/>
            <a:ext cx="815148" cy="232840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1DA84689-B85A-41D8-9741-822304DB8CEC}"/>
              </a:ext>
            </a:extLst>
          </p:cNvPr>
          <p:cNvGrpSpPr/>
          <p:nvPr/>
        </p:nvGrpSpPr>
        <p:grpSpPr>
          <a:xfrm>
            <a:off x="10344472" y="173611"/>
            <a:ext cx="1506152" cy="1459778"/>
            <a:chOff x="8947792" y="260648"/>
            <a:chExt cx="2853432" cy="2671825"/>
          </a:xfrm>
        </p:grpSpPr>
        <p:pic>
          <p:nvPicPr>
            <p:cNvPr id="27" name="Imagem 26" descr="Uma imagem com texto&#10;&#10;Descrição gerada automaticamente">
              <a:extLst>
                <a:ext uri="{FF2B5EF4-FFF2-40B4-BE49-F238E27FC236}">
                  <a16:creationId xmlns:a16="http://schemas.microsoft.com/office/drawing/2014/main" id="{012CF666-6B1A-411A-99F6-4ED211045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61945" y="2168379"/>
              <a:ext cx="2839279" cy="7640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Imagem 27" descr="Uma imagem com texto&#10;&#10;Descrição gerada automaticamente">
              <a:extLst>
                <a:ext uri="{FF2B5EF4-FFF2-40B4-BE49-F238E27FC236}">
                  <a16:creationId xmlns:a16="http://schemas.microsoft.com/office/drawing/2014/main" id="{6EEA5AF1-7128-46A6-9A45-9BF4234F7E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47792" y="260648"/>
              <a:ext cx="2839279" cy="1889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>
                <a:solidFill>
                  <a:srgbClr val="7B9899"/>
                </a:solidFill>
                <a:latin typeface="Bahnschrift SemiCondensed" pitchFamily="34" charset="0"/>
              </a:rPr>
              <a:t>GUIÃO DE REFLEXÃO </a:t>
            </a:r>
          </a:p>
        </p:txBody>
      </p:sp>
      <p:sp>
        <p:nvSpPr>
          <p:cNvPr id="22534" name="CaixaDeTexto 5"/>
          <p:cNvSpPr txBox="1">
            <a:spLocks noChangeArrowheads="1"/>
          </p:cNvSpPr>
          <p:nvPr/>
        </p:nvSpPr>
        <p:spPr bwMode="auto">
          <a:xfrm>
            <a:off x="402336" y="1484784"/>
            <a:ext cx="11379199" cy="46782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r>
              <a:rPr lang="pt-PT" altLang="pt-PT" sz="2000" dirty="0">
                <a:latin typeface="Bahnschrift SemiCondensed" pitchFamily="34" charset="0"/>
              </a:rPr>
              <a:t>	</a:t>
            </a:r>
          </a:p>
          <a:p>
            <a:pPr marL="285750" indent="-285750">
              <a:spcBef>
                <a:spcPts val="1200"/>
              </a:spcBef>
              <a:buFontTx/>
              <a:buChar char="-"/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Será que o género condiciona </a:t>
            </a:r>
            <a:r>
              <a:rPr lang="pt-PT" sz="2000" dirty="0">
                <a:latin typeface="Bahnschrift SemiCondensed" pitchFamily="34" charset="0"/>
              </a:rPr>
              <a:t>mesmo o desempenho das meninas em determinadas áreas? </a:t>
            </a:r>
          </a:p>
          <a:p>
            <a:pPr marL="285750" indent="-285750">
              <a:buFontTx/>
              <a:buChar char="-"/>
              <a:defRPr/>
            </a:pPr>
            <a:endParaRPr lang="pt-PT" sz="2000" dirty="0">
              <a:latin typeface="Bahnschrift SemiCondensed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t-PT" sz="2000" dirty="0">
                <a:latin typeface="Bahnschrift SemiCondensed" pitchFamily="34" charset="0"/>
              </a:rPr>
              <a:t>Não será a </a:t>
            </a:r>
            <a:r>
              <a:rPr lang="pt-P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motivação e a confiança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 </a:t>
            </a:r>
            <a:r>
              <a:rPr lang="pt-PT" sz="2000" dirty="0">
                <a:latin typeface="Bahnschrift SemiCondensed" pitchFamily="34" charset="0"/>
              </a:rPr>
              <a:t>os principais fatores associado aos bons desempenhos nas áreas STEAM e que desencadeia um perfil de aluno trabalhador, metódico e que dedica um número de horas ao trabalho nessas áreas? </a:t>
            </a:r>
          </a:p>
          <a:p>
            <a:pPr marL="285750" indent="-285750">
              <a:defRPr/>
            </a:pPr>
            <a:endParaRPr lang="pt-PT" sz="2000" dirty="0">
              <a:latin typeface="Bahnschrift SemiCondensed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pt-PT" sz="2000" dirty="0">
              <a:latin typeface="Bahnschrift SemiCondensed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t-PT" sz="2000" b="1" dirty="0">
                <a:solidFill>
                  <a:srgbClr val="00B050"/>
                </a:solidFill>
                <a:latin typeface="Bahnschrift SemiCondensed" pitchFamily="34" charset="0"/>
              </a:rPr>
              <a:t>Será que a questão de género associada às duas tabelas iniciais alguma vez se devia ter colocado? </a:t>
            </a:r>
          </a:p>
          <a:p>
            <a:pPr marL="285750" indent="-285750">
              <a:defRPr/>
            </a:pPr>
            <a:r>
              <a:rPr lang="pt-PT" sz="2000" b="1" dirty="0">
                <a:solidFill>
                  <a:srgbClr val="00B050"/>
                </a:solidFill>
                <a:latin typeface="Bahnschrift SemiCondensed" pitchFamily="34" charset="0"/>
              </a:rPr>
              <a:t>	</a:t>
            </a:r>
          </a:p>
          <a:p>
            <a:pPr marL="285750" indent="-285750">
              <a:defRPr/>
            </a:pPr>
            <a:r>
              <a:rPr lang="pt-P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itchFamily="34" charset="0"/>
              </a:rPr>
              <a:t>	Pensar nessa análise nesses moldes já revela estereótipos de género em relação aos resultados dos alunos, por área e género.</a:t>
            </a:r>
            <a:endParaRPr lang="pt-PT" altLang="pt-PT" sz="2000" dirty="0">
              <a:latin typeface="Bahnschrift SemiCondensed" pitchFamily="34" charset="0"/>
            </a:endParaRPr>
          </a:p>
          <a:p>
            <a:pPr>
              <a:defRPr/>
            </a:pPr>
            <a:endParaRPr lang="pt-PT" altLang="pt-PT" sz="2000" dirty="0">
              <a:latin typeface="Bahnschrift SemiCondensed" pitchFamily="34" charset="0"/>
            </a:endParaRPr>
          </a:p>
          <a:p>
            <a:pPr>
              <a:defRPr/>
            </a:pPr>
            <a:endParaRPr lang="pt-PT" altLang="pt-PT" sz="2000" dirty="0">
              <a:latin typeface="Bahnschrift SemiCondensed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0017ED1-B73E-4559-9353-9625E17EE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19363"/>
            <a:ext cx="1008112" cy="100811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CBF15637-CA90-4689-97E9-EE527CCD3C27}"/>
              </a:ext>
            </a:extLst>
          </p:cNvPr>
          <p:cNvGrpSpPr/>
          <p:nvPr/>
        </p:nvGrpSpPr>
        <p:grpSpPr>
          <a:xfrm>
            <a:off x="263352" y="200888"/>
            <a:ext cx="11665296" cy="6588217"/>
            <a:chOff x="263352" y="200888"/>
            <a:chExt cx="11665296" cy="658821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F073CC25-C898-4B3D-AA17-310A48107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2504" y="6127005"/>
              <a:ext cx="555341" cy="555341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D7FDA49E-44D0-443C-BAA3-918BDD75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0006" y="6418890"/>
              <a:ext cx="658642" cy="263456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2F742AC5-7EBD-471B-918D-B1D535815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5836" y="6127005"/>
              <a:ext cx="779646" cy="558265"/>
            </a:xfrm>
            <a:prstGeom prst="rect">
              <a:avLst/>
            </a:prstGeom>
          </p:spPr>
        </p:pic>
        <p:sp>
          <p:nvSpPr>
            <p:cNvPr id="14" name="Marcador de Posição do Rodapé 2">
              <a:extLst>
                <a:ext uri="{FF2B5EF4-FFF2-40B4-BE49-F238E27FC236}">
                  <a16:creationId xmlns:a16="http://schemas.microsoft.com/office/drawing/2014/main" id="{1C63D95F-BD85-4AEC-88BC-EB14089F0E64}"/>
                </a:ext>
              </a:extLst>
            </p:cNvPr>
            <p:cNvSpPr txBox="1">
              <a:spLocks/>
            </p:cNvSpPr>
            <p:nvPr/>
          </p:nvSpPr>
          <p:spPr>
            <a:xfrm>
              <a:off x="1131072" y="6423345"/>
              <a:ext cx="4775200" cy="365760"/>
            </a:xfrm>
            <a:prstGeom prst="rect">
              <a:avLst/>
            </a:prstGeom>
          </p:spPr>
          <p:txBody>
            <a:bodyPr vert="horz"/>
            <a:lstStyle>
              <a:defPPr>
                <a:defRPr lang="pt-PT"/>
              </a:defPPr>
              <a:lvl1pPr marL="0" algn="l" defTabSz="914400" rtl="0" eaLnBrk="1" latinLnBrk="0" hangingPunct="1">
                <a:defRPr kumimoji="0" sz="12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dirty="0"/>
                <a:t>Erasmus+ Project 2018-1-PT01-KA201-047422</a:t>
              </a:r>
            </a:p>
          </p:txBody>
        </p:sp>
        <p:pic>
          <p:nvPicPr>
            <p:cNvPr id="15" name="Imagem 14" descr="Uma imagem com texto, ClipArt&#10;&#10;Descrição gerada automaticamente">
              <a:extLst>
                <a:ext uri="{FF2B5EF4-FFF2-40B4-BE49-F238E27FC236}">
                  <a16:creationId xmlns:a16="http://schemas.microsoft.com/office/drawing/2014/main" id="{8C61A6AB-3FDD-4242-A254-B0FB16B1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52" y="6427284"/>
              <a:ext cx="815148" cy="232840"/>
            </a:xfrm>
            <a:prstGeom prst="rect">
              <a:avLst/>
            </a:prstGeom>
          </p:spPr>
        </p:pic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475B5088-29F8-479D-AD49-5CFEB7FB8428}"/>
                </a:ext>
              </a:extLst>
            </p:cNvPr>
            <p:cNvGrpSpPr/>
            <p:nvPr/>
          </p:nvGrpSpPr>
          <p:grpSpPr>
            <a:xfrm>
              <a:off x="10344472" y="200888"/>
              <a:ext cx="1506152" cy="1459778"/>
              <a:chOff x="8947792" y="260648"/>
              <a:chExt cx="2853432" cy="2671825"/>
            </a:xfrm>
          </p:grpSpPr>
          <p:pic>
            <p:nvPicPr>
              <p:cNvPr id="17" name="Imagem 16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845CDF2D-6EF9-4E34-AD58-C1FE9BC5C8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61945" y="2168379"/>
                <a:ext cx="2839279" cy="7640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8" name="Imagem 17" descr="Uma imagem com texto&#10;&#10;Descrição gerada automaticamente">
                <a:extLst>
                  <a:ext uri="{FF2B5EF4-FFF2-40B4-BE49-F238E27FC236}">
                    <a16:creationId xmlns:a16="http://schemas.microsoft.com/office/drawing/2014/main" id="{CC20B10C-4036-4675-A8CC-C4C94E935F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47792" y="260648"/>
                <a:ext cx="2839279" cy="18892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Personalizado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1C62"/>
      </a:accent1>
      <a:accent2>
        <a:srgbClr val="ED7D31"/>
      </a:accent2>
      <a:accent3>
        <a:srgbClr val="33144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TM02900771[[fn=Setor]]</Template>
  <TotalTime>1545</TotalTime>
  <Words>1814</Words>
  <Application>Microsoft Office PowerPoint</Application>
  <PresentationFormat>Ecrã Panorâmico</PresentationFormat>
  <Paragraphs>235</Paragraphs>
  <Slides>24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3" baseType="lpstr">
      <vt:lpstr>Arial</vt:lpstr>
      <vt:lpstr>Bahnschrift SemiBold Condensed</vt:lpstr>
      <vt:lpstr>Bahnschrift SemiBold SemiConden</vt:lpstr>
      <vt:lpstr>Bahnschrift SemiCondensed</vt:lpstr>
      <vt:lpstr>Calibri</vt:lpstr>
      <vt:lpstr>Georgia</vt:lpstr>
      <vt:lpstr>Wingdings</vt:lpstr>
      <vt:lpstr>Wingdings 2</vt:lpstr>
      <vt:lpstr>Cívico</vt:lpstr>
      <vt:lpstr>Encontro Regional de Professores de Matemática (ALG)</vt:lpstr>
      <vt:lpstr> E-STEAM: Equality in Science, Technology, Engineering, Art and Mathematics</vt:lpstr>
      <vt:lpstr>Apresentação do PowerPoint</vt:lpstr>
      <vt:lpstr>Atividade exploratória inicial </vt:lpstr>
      <vt:lpstr>BASEADO NO GUIÃO DO PLANO DE AULA PARA EXPLORAÇÃO  COM PROFESSORES</vt:lpstr>
      <vt:lpstr>Atividade exploratória inicial </vt:lpstr>
      <vt:lpstr>Atividade exploratória inicial </vt:lpstr>
      <vt:lpstr>Apresentação do PowerPoint</vt:lpstr>
      <vt:lpstr>GUIÃO DE REFLEXÃO </vt:lpstr>
      <vt:lpstr>O Projeto E-STEAM </vt:lpstr>
      <vt:lpstr>DESIGUALDE DE GÉNERO</vt:lpstr>
      <vt:lpstr>OBJETIVOS</vt:lpstr>
      <vt:lpstr>PÚBLICO-ALVO</vt:lpstr>
      <vt:lpstr>ESTEREÓTIPOS E CONTRA- ESTEREÓTIPOS </vt:lpstr>
      <vt:lpstr>PRODUTOS INTELETUAIS DO PROJETO</vt:lpstr>
      <vt:lpstr>IO2/IO4 - Programa de mentoria E-STEAM</vt:lpstr>
      <vt:lpstr>PRODUTOS INTELETUAIS DO PROJETO</vt:lpstr>
      <vt:lpstr>TP E-STEAM</vt:lpstr>
      <vt:lpstr>Apresentação do PowerPoint</vt:lpstr>
      <vt:lpstr>KIT E-STEAM DO ALUNO</vt:lpstr>
      <vt:lpstr>KIT E-STEAM DO ALUNO</vt:lpstr>
      <vt:lpstr>Apresentação do PowerPoint</vt:lpstr>
      <vt:lpstr>E-STEAM Erasmus+ Project (CONTACTOS)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VivoBook</dc:creator>
  <cp:lastModifiedBy>Nuno Garção</cp:lastModifiedBy>
  <cp:revision>145</cp:revision>
  <dcterms:created xsi:type="dcterms:W3CDTF">2020-02-19T22:31:20Z</dcterms:created>
  <dcterms:modified xsi:type="dcterms:W3CDTF">2021-09-13T11:27:19Z</dcterms:modified>
</cp:coreProperties>
</file>